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309" r:id="rId2"/>
    <p:sldId id="904" r:id="rId3"/>
    <p:sldId id="625" r:id="rId4"/>
    <p:sldId id="654" r:id="rId5"/>
    <p:sldId id="665" r:id="rId6"/>
    <p:sldId id="666" r:id="rId7"/>
    <p:sldId id="608" r:id="rId8"/>
    <p:sldId id="645" r:id="rId9"/>
    <p:sldId id="628" r:id="rId10"/>
    <p:sldId id="631" r:id="rId11"/>
    <p:sldId id="617" r:id="rId12"/>
    <p:sldId id="620" r:id="rId13"/>
    <p:sldId id="618" r:id="rId14"/>
    <p:sldId id="633" r:id="rId15"/>
    <p:sldId id="642" r:id="rId16"/>
    <p:sldId id="653" r:id="rId17"/>
    <p:sldId id="636" r:id="rId18"/>
    <p:sldId id="637" r:id="rId19"/>
    <p:sldId id="648" r:id="rId20"/>
    <p:sldId id="649" r:id="rId21"/>
  </p:sldIdLst>
  <p:sldSz cx="12192000" cy="6858000"/>
  <p:notesSz cx="6888163" cy="100187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zodjon E. Farmonov" initials="OEF" lastIdx="0" clrIdx="0"/>
  <p:cmAuthor id="2" name="AP.Cherdantsev" initials="A" lastIdx="3" clrIdx="1">
    <p:extLst>
      <p:ext uri="{19B8F6BF-5375-455C-9EA6-DF929625EA0E}">
        <p15:presenceInfo xmlns:p15="http://schemas.microsoft.com/office/powerpoint/2012/main" userId="S-1-5-21-314410742-3216470733-3246229300-3979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4E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Средний стиль 2 -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14" autoAdjust="0"/>
    <p:restoredTop sz="89123" autoAdjust="0"/>
  </p:normalViewPr>
  <p:slideViewPr>
    <p:cSldViewPr snapToGrid="0">
      <p:cViewPr varScale="1">
        <p:scale>
          <a:sx n="114" d="100"/>
          <a:sy n="114" d="100"/>
        </p:scale>
        <p:origin x="318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84500" cy="501649"/>
          </a:xfrm>
          <a:prstGeom prst="rect">
            <a:avLst/>
          </a:prstGeom>
        </p:spPr>
        <p:txBody>
          <a:bodyPr vert="horz" lIns="91410" tIns="45705" rIns="91410" bIns="45705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902077" y="3"/>
            <a:ext cx="2984500" cy="501649"/>
          </a:xfrm>
          <a:prstGeom prst="rect">
            <a:avLst/>
          </a:prstGeom>
        </p:spPr>
        <p:txBody>
          <a:bodyPr vert="horz" lIns="91410" tIns="45705" rIns="91410" bIns="45705" rtlCol="0"/>
          <a:lstStyle>
            <a:lvl1pPr algn="r">
              <a:defRPr sz="1200"/>
            </a:lvl1pPr>
          </a:lstStyle>
          <a:p>
            <a:fld id="{DDD23A7A-0D6B-4A8B-B1CF-975BA9EE6AFC}" type="datetimeFigureOut">
              <a:rPr lang="ru-RU" smtClean="0"/>
              <a:pPr/>
              <a:t>20.02.2025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76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0" tIns="45705" rIns="91410" bIns="45705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8983" y="4759327"/>
            <a:ext cx="5510213" cy="4508499"/>
          </a:xfrm>
          <a:prstGeom prst="rect">
            <a:avLst/>
          </a:prstGeom>
        </p:spPr>
        <p:txBody>
          <a:bodyPr vert="horz" lIns="91410" tIns="45705" rIns="91410" bIns="45705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515477"/>
            <a:ext cx="2984500" cy="501649"/>
          </a:xfrm>
          <a:prstGeom prst="rect">
            <a:avLst/>
          </a:prstGeom>
        </p:spPr>
        <p:txBody>
          <a:bodyPr vert="horz" lIns="91410" tIns="45705" rIns="91410" bIns="45705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902077" y="9515477"/>
            <a:ext cx="2984500" cy="501649"/>
          </a:xfrm>
          <a:prstGeom prst="rect">
            <a:avLst/>
          </a:prstGeom>
        </p:spPr>
        <p:txBody>
          <a:bodyPr vert="horz" lIns="91410" tIns="45705" rIns="91410" bIns="45705" rtlCol="0" anchor="b"/>
          <a:lstStyle>
            <a:lvl1pPr algn="r">
              <a:defRPr sz="1200"/>
            </a:lvl1pPr>
          </a:lstStyle>
          <a:p>
            <a:fld id="{0C4AF123-9587-49A1-9B7D-D450849450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3340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AF123-9587-49A1-9B7D-D450849450F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011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AF123-9587-49A1-9B7D-D450849450F0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285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AF123-9587-49A1-9B7D-D450849450F0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6189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2.xml"/><Relationship Id="rId7" Type="http://schemas.openxmlformats.org/officeDocument/2006/relationships/image" Target="../media/image2.jpe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E9895-D731-4150-A388-0363A1D90C49}" type="datetime1">
              <a:rPr lang="ru-RU" smtClean="0"/>
              <a:pPr/>
              <a:t>20.02.2025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393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70A9D-0B84-4997-A29E-1D9F48FB4F35}" type="datetime1">
              <a:rPr lang="ru-RU" smtClean="0"/>
              <a:pPr/>
              <a:t>20.02.2025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9170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A3062-ADE2-4566-AC28-20A0164B5164}" type="datetime1">
              <a:rPr lang="ru-RU" smtClean="0"/>
              <a:pPr/>
              <a:t>20.02.2025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22796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6F31-B7EB-4826-A7E7-0AD07345D122}" type="datetime1">
              <a:rPr lang="ru-RU" smtClean="0"/>
              <a:pPr/>
              <a:t>20.02.2025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55331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076CE-6A9C-456C-89B0-FAA161D5F0F0}" type="datetime1">
              <a:rPr lang="ru-RU" smtClean="0"/>
              <a:pPr/>
              <a:t>20.02.2025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1772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02C3-52FA-4D80-AFF6-E276426BF631}" type="datetime1">
              <a:rPr lang="ru-RU" smtClean="0"/>
              <a:pPr/>
              <a:t>20.02.2025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406280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F83B6-9537-44BB-A077-4F5520110EC8}" type="datetime1">
              <a:rPr lang="ru-RU" smtClean="0"/>
              <a:pPr/>
              <a:t>20.02.2025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70705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C0664-96F1-4C46-858C-E5156296F4E1}" type="datetime1">
              <a:rPr lang="ru-RU" smtClean="0"/>
              <a:pPr/>
              <a:t>20.02.2025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18162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841CB-850B-46CA-83D1-B1A38DC4430D}" type="datetime1">
              <a:rPr lang="ru-RU" smtClean="0"/>
              <a:pPr/>
              <a:t>20.02.2025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35332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.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</a:pPr>
            <a:endParaRPr lang="en-US" sz="5400" b="0" i="0" baseline="0" dirty="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799AF4D-BF0E-4EC8-83B0-23EAD5E49870}"/>
              </a:ext>
            </a:extLst>
          </p:cNvPr>
          <p:cNvSpPr/>
          <p:nvPr userDrawn="1"/>
        </p:nvSpPr>
        <p:spPr>
          <a:xfrm>
            <a:off x="0" y="5279183"/>
            <a:ext cx="12192000" cy="1578817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4C29129-065B-4BFB-A847-F913B962A5D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5276850"/>
          </a:xfrm>
          <a:custGeom>
            <a:avLst/>
            <a:gdLst>
              <a:gd name="connsiteX0" fmla="*/ 0 w 12192000"/>
              <a:gd name="connsiteY0" fmla="*/ 0 h 5276850"/>
              <a:gd name="connsiteX1" fmla="*/ 12192000 w 12192000"/>
              <a:gd name="connsiteY1" fmla="*/ 0 h 5276850"/>
              <a:gd name="connsiteX2" fmla="*/ 12192000 w 12192000"/>
              <a:gd name="connsiteY2" fmla="*/ 5276850 h 5276850"/>
              <a:gd name="connsiteX3" fmla="*/ 0 w 12192000"/>
              <a:gd name="connsiteY3" fmla="*/ 5276850 h 527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276850">
                <a:moveTo>
                  <a:pt x="0" y="0"/>
                </a:moveTo>
                <a:lnTo>
                  <a:pt x="12192000" y="0"/>
                </a:lnTo>
                <a:lnTo>
                  <a:pt x="12192000" y="5276850"/>
                </a:lnTo>
                <a:lnTo>
                  <a:pt x="0" y="5276850"/>
                </a:lnTo>
                <a:close/>
              </a:path>
            </a:pathLst>
          </a:cu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6C989D4-7F1F-4C2F-9785-245C57631A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" t="8741" r="102" b="27"/>
          <a:stretch/>
        </p:blipFill>
        <p:spPr>
          <a:xfrm rot="16200000" flipH="1">
            <a:off x="8471921" y="1973272"/>
            <a:ext cx="580573" cy="6858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ACAACFC-9D9A-4A08-A3EC-4BAE97342585}"/>
              </a:ext>
            </a:extLst>
          </p:cNvPr>
          <p:cNvSpPr/>
          <p:nvPr userDrawn="1"/>
        </p:nvSpPr>
        <p:spPr bwMode="black">
          <a:xfrm>
            <a:off x="630936" y="626200"/>
            <a:ext cx="8125200" cy="55296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90000"/>
                </a:schemeClr>
              </a:gs>
              <a:gs pos="100000">
                <a:schemeClr val="tx2">
                  <a:alpha val="90000"/>
                </a:schemeClr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 dirty="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2263DBC8-B7DF-43C9-8955-DE6FD02CDA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117415" y="6207842"/>
            <a:ext cx="6868800" cy="327148"/>
          </a:xfrm>
          <a:prstGeom prst="rect">
            <a:avLst/>
          </a:prstGeom>
          <a:noFill/>
        </p:spPr>
        <p:txBody>
          <a:bodyPr anchor="ctr"/>
          <a:lstStyle>
            <a:lvl1pPr algn="l">
              <a:lnSpc>
                <a:spcPct val="110000"/>
              </a:lnSpc>
              <a:buNone/>
              <a:defRPr sz="1200" b="1" cap="all" baseline="0">
                <a:solidFill>
                  <a:schemeClr val="accent5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  <a:lvl2pPr algn="ctr">
              <a:buNone/>
              <a:defRPr/>
            </a:lvl2pPr>
            <a:lvl3pPr marL="0" indent="0" algn="ctr">
              <a:buNone/>
              <a:defRPr/>
            </a:lvl3pPr>
            <a:lvl4pPr marL="228600" indent="0" algn="ctr">
              <a:buNone/>
              <a:defRPr/>
            </a:lvl4pPr>
            <a:lvl5pPr marL="457200" indent="0" algn="ctr">
              <a:buNone/>
              <a:defRPr/>
            </a:lvl5pPr>
          </a:lstStyle>
          <a:p>
            <a:pPr lvl="0"/>
            <a:r>
              <a:rPr lang="en-US" dirty="0"/>
              <a:t>Click to edit date/place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C6782231-CE84-4169-AF6F-D2D5C151FF1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1117415" y="5495706"/>
            <a:ext cx="6868800" cy="43619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10000"/>
              </a:lnSpc>
              <a:buNone/>
              <a:defRPr sz="1600" baseline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in sentence case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3E6FF92A-75EB-4B0F-83DB-744ECBB243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ltGray">
          <a:xfrm>
            <a:off x="1117415" y="1886242"/>
            <a:ext cx="6868800" cy="3138423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>
              <a:lnSpc>
                <a:spcPct val="93000"/>
              </a:lnSpc>
              <a:defRPr sz="5400" b="1" baseline="0">
                <a:solidFill>
                  <a:schemeClr val="bg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 dirty="0"/>
              <a:t>Title in Title Case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063F98A-8C5B-40E2-B6DC-D7C6D40A29E8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659" y="5570643"/>
            <a:ext cx="1657738" cy="89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4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E11AC-4058-421A-BA15-C4AADFC83CFF}" type="datetime1">
              <a:rPr lang="ru-RU" smtClean="0"/>
              <a:pPr/>
              <a:t>20.02.2025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8458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05EB-D52B-41A8-A5A0-7580B7CF1F99}" type="datetime1">
              <a:rPr lang="ru-RU" smtClean="0"/>
              <a:pPr/>
              <a:t>20.02.2025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7213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145E0-AA02-4624-89AF-4A293FFE5366}" type="datetime1">
              <a:rPr lang="ru-RU" smtClean="0"/>
              <a:pPr/>
              <a:t>20.02.2025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8272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5EF8-964D-448F-8328-4E9B48B79465}" type="datetime1">
              <a:rPr lang="ru-RU" smtClean="0"/>
              <a:pPr/>
              <a:t>20.02.2025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0499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91DA1-F8B3-461F-A2BD-993F9D384632}" type="datetime1">
              <a:rPr lang="ru-RU" smtClean="0"/>
              <a:pPr/>
              <a:t>20.02.2025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8471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7E65C-F49C-4BF7-B097-252C105B57D6}" type="datetime1">
              <a:rPr lang="ru-RU" smtClean="0"/>
              <a:pPr/>
              <a:t>20.02.2025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1809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7C715-7135-4B58-8281-B515472F5AB2}" type="datetime1">
              <a:rPr lang="ru-RU" smtClean="0"/>
              <a:pPr/>
              <a:t>20.02.2025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3976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4983-ECBF-454B-B279-E4DAF755B772}" type="datetime1">
              <a:rPr lang="ru-RU" smtClean="0"/>
              <a:pPr/>
              <a:t>20.02.2025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6460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E5860B3-E3A7-408A-AB48-DE2EAD984AB2}" type="datetime1">
              <a:rPr lang="ru-RU" smtClean="0"/>
              <a:pPr/>
              <a:t>20.02.2025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07F8A7E-38BC-4922-9FFB-3A036BB535A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1252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jpg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1.jpg"/><Relationship Id="rId4" Type="http://schemas.openxmlformats.org/officeDocument/2006/relationships/image" Target="../media/image4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6.jpg"/><Relationship Id="rId4" Type="http://schemas.openxmlformats.org/officeDocument/2006/relationships/image" Target="../media/image4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jp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44290" y="1588"/>
          <a:ext cx="1290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4290" y="1588"/>
                        <a:ext cx="1290" cy="1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CFFC2-A398-4141-B12B-5F098E2510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ru-RU" sz="1800" dirty="0">
                <a:solidFill>
                  <a:srgbClr val="FF0000"/>
                </a:solidFill>
              </a:rPr>
              <a:t>2025 г.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03E0D-7F58-4547-AF40-488A36C349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ru-RU" sz="2800" dirty="0">
                <a:solidFill>
                  <a:srgbClr val="FFFF00"/>
                </a:solidFill>
              </a:rPr>
              <a:t>Главное управление </a:t>
            </a:r>
            <a:r>
              <a:rPr lang="ru-RU" sz="2800" dirty="0" err="1">
                <a:solidFill>
                  <a:srgbClr val="FFFF00"/>
                </a:solidFill>
              </a:rPr>
              <a:t>ОТиТБ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2BC31F-E25B-46DC-B182-EB0C8C7C4B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628" y="1105631"/>
            <a:ext cx="7590407" cy="3915052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400" dirty="0">
                <a:solidFill>
                  <a:srgbClr val="FFFF00"/>
                </a:solidFill>
              </a:rPr>
              <a:t>Проверка по соблюдению требований безопасности труда</a:t>
            </a:r>
            <a:br>
              <a:rPr lang="ru-RU" sz="4400" dirty="0">
                <a:solidFill>
                  <a:srgbClr val="FFFF00"/>
                </a:solidFill>
              </a:rPr>
            </a:br>
            <a:r>
              <a:rPr lang="ru-RU" sz="4400" dirty="0">
                <a:solidFill>
                  <a:srgbClr val="FFFF00"/>
                </a:solidFill>
              </a:rPr>
              <a:t>по строительным объектам и подразделениям ЗУС             АО «НГМК»</a:t>
            </a:r>
            <a:endParaRPr lang="en-US" sz="4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84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AD0557-AC22-2BA1-0EFC-9EB7318035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7" y="0"/>
            <a:ext cx="1027089" cy="829159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8001158" y="1011971"/>
            <a:ext cx="0" cy="5740974"/>
          </a:xfrm>
          <a:prstGeom prst="line">
            <a:avLst/>
          </a:prstGeom>
          <a:ln>
            <a:solidFill>
              <a:schemeClr val="accent3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272666" y="1167342"/>
            <a:ext cx="7726025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</a:rPr>
              <a:t>Для производства штукатурных работ на высоте применяют леса без ограждений, используется доска, в качестве подкладки под леса используют кирпичи, не закреплены на стену. Не произведен контроль по безопасной работе с применением лесов. </a:t>
            </a:r>
          </a:p>
          <a:p>
            <a:pPr algn="just">
              <a:tabLst>
                <a:tab pos="539750" algn="l"/>
              </a:tabLst>
            </a:pPr>
            <a:r>
              <a:rPr lang="ru-RU" sz="1200" b="1" dirty="0">
                <a:solidFill>
                  <a:schemeClr val="bg1"/>
                </a:solidFill>
              </a:rPr>
              <a:t>п.п.</a:t>
            </a:r>
            <a:r>
              <a:rPr lang="ru-RU" sz="1200" b="1" dirty="0"/>
              <a:t> </a:t>
            </a:r>
            <a:r>
              <a:rPr lang="ru-RU" sz="1200" b="1" dirty="0">
                <a:solidFill>
                  <a:schemeClr val="bg1"/>
                </a:solidFill>
              </a:rPr>
              <a:t>626,631,638 Правила безопасности при работе с инструментами и приспособлениями.</a:t>
            </a:r>
            <a:endParaRPr lang="ru-RU" sz="1200" i="1" dirty="0">
              <a:solidFill>
                <a:schemeClr val="bg1"/>
              </a:solidFill>
            </a:endParaRPr>
          </a:p>
          <a:p>
            <a:pPr algn="just"/>
            <a:r>
              <a:rPr lang="ru-RU" sz="1600" dirty="0">
                <a:solidFill>
                  <a:schemeClr val="accent4">
                    <a:lumMod val="50000"/>
                  </a:schemeClr>
                </a:solidFill>
                <a:cs typeface="Times New Roman" panose="02020603050405020304" pitchFamily="18" charset="0"/>
              </a:rPr>
              <a:t>Ответственное лицо: 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Начальник участка Хайдаров Ш.И. </a:t>
            </a:r>
            <a:r>
              <a:rPr lang="en-US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-</a:t>
            </a:r>
            <a:r>
              <a:rPr lang="ru-RU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объявлен выговор и лишен премии в размере 100% за февраль месяц.</a:t>
            </a:r>
            <a:endParaRPr lang="ru-RU" sz="1600" b="1" dirty="0">
              <a:solidFill>
                <a:srgbClr val="FFFF00"/>
              </a:solidFill>
            </a:endParaRP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57129" y="65806"/>
            <a:ext cx="1089009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ГМЗ-7 (Объект Цех измельчения), СМУ «Зарафшан» ЗУС</a:t>
            </a:r>
          </a:p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Существенное нарушение</a:t>
            </a:r>
          </a:p>
          <a:p>
            <a:pPr algn="ctr"/>
            <a:endParaRPr lang="ru-RU" sz="2400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  <a:p>
            <a:pPr algn="ctr"/>
            <a:endParaRPr lang="ru-RU" sz="2400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22FF0C6-CD85-4DCA-8098-372C9B0FD949}"/>
              </a:ext>
            </a:extLst>
          </p:cNvPr>
          <p:cNvSpPr/>
          <p:nvPr/>
        </p:nvSpPr>
        <p:spPr>
          <a:xfrm>
            <a:off x="8822348" y="970974"/>
            <a:ext cx="2600723" cy="392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ru-RU" b="1" dirty="0">
                <a:solidFill>
                  <a:schemeClr val="accent2"/>
                </a:solidFill>
                <a:latin typeface="Palatino Linotype" panose="02040502050505030304" pitchFamily="18" charset="0"/>
              </a:rPr>
              <a:t>Эффективные меры:</a:t>
            </a:r>
            <a:endParaRPr lang="ru-RU" b="1" dirty="0">
              <a:solidFill>
                <a:schemeClr val="accent2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EEE0BF4-4B44-4275-BFC4-EB1785CFB1DA}"/>
              </a:ext>
            </a:extLst>
          </p:cNvPr>
          <p:cNvSpPr/>
          <p:nvPr/>
        </p:nvSpPr>
        <p:spPr>
          <a:xfrm>
            <a:off x="7998691" y="1323908"/>
            <a:ext cx="4001261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1.</a:t>
            </a:r>
            <a:r>
              <a:rPr lang="ru-RU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Запретить</a:t>
            </a:r>
            <a:r>
              <a:rPr lang="ru-RU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ru-RU" sz="1600" dirty="0">
                <a:solidFill>
                  <a:schemeClr val="bg1"/>
                </a:solidFill>
              </a:rPr>
              <a:t>выполнения строительно-монтажных работ</a:t>
            </a:r>
            <a:r>
              <a:rPr lang="ru-RU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 на высоте не отвечающие требованиям безопасности.  </a:t>
            </a:r>
          </a:p>
          <a:p>
            <a:pPr algn="just"/>
            <a:r>
              <a:rPr lang="ru-RU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2.Разработать </a:t>
            </a:r>
            <a:r>
              <a:rPr lang="ru-RU" sz="1600" dirty="0">
                <a:solidFill>
                  <a:schemeClr val="bg1"/>
                </a:solidFill>
              </a:rPr>
              <a:t>проект производства работ. </a:t>
            </a:r>
          </a:p>
          <a:p>
            <a:pPr algn="just"/>
            <a:r>
              <a:rPr lang="ru-RU" sz="1600" dirty="0">
                <a:solidFill>
                  <a:schemeClr val="bg1"/>
                </a:solidFill>
              </a:rPr>
              <a:t>3.Ответственным лицам вести постоянный контроль за производством работ повышенной опасности. </a:t>
            </a:r>
            <a:r>
              <a:rPr lang="ru-RU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</a:p>
          <a:p>
            <a:pPr algn="just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65D9407-E571-4F4D-A2AE-16A63904233E}"/>
              </a:ext>
            </a:extLst>
          </p:cNvPr>
          <p:cNvSpPr/>
          <p:nvPr/>
        </p:nvSpPr>
        <p:spPr>
          <a:xfrm>
            <a:off x="7998691" y="3803713"/>
            <a:ext cx="3845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b="1" dirty="0">
                <a:solidFill>
                  <a:srgbClr val="92D050"/>
                </a:solidFill>
              </a:rPr>
              <a:t>Выполнено:   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150" y="3429000"/>
            <a:ext cx="5830726" cy="3184958"/>
          </a:xfrm>
          <a:prstGeom prst="rect">
            <a:avLst/>
          </a:prstGeom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EFCE9BB9-83BD-491D-8830-8DB45853E920}"/>
              </a:ext>
            </a:extLst>
          </p:cNvPr>
          <p:cNvSpPr/>
          <p:nvPr/>
        </p:nvSpPr>
        <p:spPr>
          <a:xfrm>
            <a:off x="2668817" y="5730371"/>
            <a:ext cx="489998" cy="443142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EFCE9BB9-83BD-491D-8830-8DB45853E920}"/>
              </a:ext>
            </a:extLst>
          </p:cNvPr>
          <p:cNvSpPr/>
          <p:nvPr/>
        </p:nvSpPr>
        <p:spPr>
          <a:xfrm>
            <a:off x="4068965" y="6078277"/>
            <a:ext cx="489998" cy="51898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EFCE9BB9-83BD-491D-8830-8DB45853E920}"/>
              </a:ext>
            </a:extLst>
          </p:cNvPr>
          <p:cNvSpPr/>
          <p:nvPr/>
        </p:nvSpPr>
        <p:spPr>
          <a:xfrm>
            <a:off x="4631481" y="5835450"/>
            <a:ext cx="489998" cy="51898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3881BB9-8D65-4EF7-B82F-10E518CA01C0}"/>
              </a:ext>
            </a:extLst>
          </p:cNvPr>
          <p:cNvSpPr/>
          <p:nvPr/>
        </p:nvSpPr>
        <p:spPr>
          <a:xfrm>
            <a:off x="270199" y="906058"/>
            <a:ext cx="77221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b="1" dirty="0">
                <a:solidFill>
                  <a:srgbClr val="FF0000"/>
                </a:solidFill>
              </a:rPr>
              <a:t>I</a:t>
            </a:r>
            <a:r>
              <a:rPr lang="ru-RU" sz="1400" b="1" dirty="0">
                <a:solidFill>
                  <a:srgbClr val="FF0000"/>
                </a:solidFill>
              </a:rPr>
              <a:t>1-</a:t>
            </a:r>
            <a:r>
              <a:rPr lang="en-US" sz="1400" b="1" dirty="0">
                <a:solidFill>
                  <a:srgbClr val="FF0000"/>
                </a:solidFill>
              </a:rPr>
              <a:t>12</a:t>
            </a:r>
            <a:r>
              <a:rPr lang="ru-RU" sz="1400" b="1" dirty="0">
                <a:solidFill>
                  <a:srgbClr val="FF0000"/>
                </a:solidFill>
              </a:rPr>
              <a:t>.</a:t>
            </a:r>
            <a:r>
              <a:rPr lang="ru-RU" sz="1400" b="1" dirty="0">
                <a:solidFill>
                  <a:schemeClr val="bg1"/>
                </a:solidFill>
              </a:rPr>
              <a:t> Леса, соответствуют требованиям безопасности.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F802F0C-A3A9-484F-B72F-1FBC4B3DFD5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353" y="4206177"/>
            <a:ext cx="3819599" cy="24077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0989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AD0557-AC22-2BA1-0EFC-9EB7318035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7" y="0"/>
            <a:ext cx="1027089" cy="829159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8001158" y="1011971"/>
            <a:ext cx="0" cy="5740974"/>
          </a:xfrm>
          <a:prstGeom prst="line">
            <a:avLst/>
          </a:prstGeom>
          <a:ln>
            <a:solidFill>
              <a:schemeClr val="accent3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267146" y="1167342"/>
            <a:ext cx="772602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solidFill>
                  <a:schemeClr val="bg1"/>
                </a:solidFill>
              </a:rPr>
              <a:t>Рекомендация</a:t>
            </a:r>
            <a:r>
              <a:rPr lang="en-US" b="1" dirty="0">
                <a:solidFill>
                  <a:schemeClr val="bg1"/>
                </a:solidFill>
              </a:rPr>
              <a:t>:</a:t>
            </a:r>
            <a:r>
              <a:rPr lang="ru-RU" dirty="0">
                <a:solidFill>
                  <a:schemeClr val="bg1"/>
                </a:solidFill>
              </a:rPr>
              <a:t> Экскаватор-погрузчик </a:t>
            </a:r>
            <a:r>
              <a:rPr lang="en-US" dirty="0">
                <a:solidFill>
                  <a:schemeClr val="bg1"/>
                </a:solidFill>
              </a:rPr>
              <a:t>XCMG</a:t>
            </a:r>
            <a:r>
              <a:rPr lang="uz-Cyrl-UZ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WZ</a:t>
            </a:r>
            <a:r>
              <a:rPr lang="ru-RU" dirty="0">
                <a:solidFill>
                  <a:schemeClr val="bg1"/>
                </a:solidFill>
              </a:rPr>
              <a:t>-3025 гос.№85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uz-Cyrl-UZ" dirty="0">
                <a:solidFill>
                  <a:schemeClr val="bg1"/>
                </a:solidFill>
              </a:rPr>
              <a:t>518</a:t>
            </a:r>
            <a:r>
              <a:rPr lang="en-US" dirty="0">
                <a:solidFill>
                  <a:schemeClr val="bg1"/>
                </a:solidFill>
              </a:rPr>
              <a:t>DA</a:t>
            </a:r>
            <a:r>
              <a:rPr lang="uz-Cyrl-UZ" dirty="0">
                <a:solidFill>
                  <a:schemeClr val="bg1"/>
                </a:solidFill>
              </a:rPr>
              <a:t> эксплуатируемый на территории ГМЗ</a:t>
            </a:r>
            <a:r>
              <a:rPr lang="ru-RU" dirty="0">
                <a:solidFill>
                  <a:schemeClr val="bg1"/>
                </a:solidFill>
              </a:rPr>
              <a:t>-</a:t>
            </a:r>
            <a:r>
              <a:rPr lang="uz-Cyrl-UZ" dirty="0">
                <a:solidFill>
                  <a:schemeClr val="bg1"/>
                </a:solidFill>
              </a:rPr>
              <a:t>3                       (г. </a:t>
            </a:r>
            <a:r>
              <a:rPr lang="ru-RU" dirty="0">
                <a:solidFill>
                  <a:schemeClr val="bg1"/>
                </a:solidFill>
              </a:rPr>
              <a:t>«</a:t>
            </a:r>
            <a:r>
              <a:rPr lang="uz-Cyrl-UZ" dirty="0">
                <a:solidFill>
                  <a:schemeClr val="bg1"/>
                </a:solidFill>
              </a:rPr>
              <a:t>Учкудук</a:t>
            </a:r>
            <a:r>
              <a:rPr lang="ru-RU" dirty="0">
                <a:solidFill>
                  <a:schemeClr val="bg1"/>
                </a:solidFill>
              </a:rPr>
              <a:t>»</a:t>
            </a:r>
            <a:r>
              <a:rPr lang="uz-Cyrl-UZ" dirty="0">
                <a:solidFill>
                  <a:schemeClr val="bg1"/>
                </a:solidFill>
              </a:rPr>
              <a:t>) и </a:t>
            </a:r>
            <a:r>
              <a:rPr lang="ru-RU" dirty="0">
                <a:solidFill>
                  <a:schemeClr val="bg1"/>
                </a:solidFill>
              </a:rPr>
              <a:t>гос.№85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uz-Cyrl-UZ" dirty="0">
                <a:solidFill>
                  <a:schemeClr val="bg1"/>
                </a:solidFill>
              </a:rPr>
              <a:t>579В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uz-Cyrl-UZ" dirty="0">
                <a:solidFill>
                  <a:schemeClr val="bg1"/>
                </a:solidFill>
              </a:rPr>
              <a:t> эксплуатируемый на территории </a:t>
            </a:r>
            <a:r>
              <a:rPr lang="ru-RU" dirty="0">
                <a:solidFill>
                  <a:schemeClr val="bg1"/>
                </a:solidFill>
              </a:rPr>
              <a:t>завода железобетонных изделий (ЗЖБИ, г. «Зарафшан») рекомендуется установить автоматические звуковые сигналы при подачи заднего хода и проблесковые маячки.  </a:t>
            </a:r>
          </a:p>
          <a:p>
            <a:r>
              <a:rPr lang="ru-RU" sz="1200" b="1" dirty="0">
                <a:solidFill>
                  <a:schemeClr val="bg1"/>
                </a:solidFill>
              </a:rPr>
              <a:t>п.п. </a:t>
            </a:r>
            <a:r>
              <a:rPr lang="ru-RU" sz="1200" b="1" dirty="0" err="1">
                <a:solidFill>
                  <a:schemeClr val="bg1"/>
                </a:solidFill>
              </a:rPr>
              <a:t>п.п</a:t>
            </a:r>
            <a:r>
              <a:rPr lang="ru-RU" sz="1200" b="1" dirty="0">
                <a:solidFill>
                  <a:schemeClr val="bg1"/>
                </a:solidFill>
              </a:rPr>
              <a:t>. 243, 244 Правила по охране труда для работников автомобильного транспорта.</a:t>
            </a:r>
          </a:p>
          <a:p>
            <a:pPr algn="just"/>
            <a:r>
              <a:rPr lang="ru-RU" sz="1600" dirty="0">
                <a:solidFill>
                  <a:schemeClr val="accent4">
                    <a:lumMod val="50000"/>
                  </a:schemeClr>
                </a:solidFill>
                <a:cs typeface="Times New Roman" panose="02020603050405020304" pitchFamily="18" charset="0"/>
              </a:rPr>
              <a:t>Ответственное лицо: 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Механик </a:t>
            </a:r>
            <a:r>
              <a:rPr lang="ru-RU" sz="1600" dirty="0" err="1">
                <a:solidFill>
                  <a:schemeClr val="bg1"/>
                </a:solidFill>
                <a:cs typeface="Times New Roman" panose="02020603050405020304" pitchFamily="18" charset="0"/>
              </a:rPr>
              <a:t>Норкулов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 Б.</a:t>
            </a:r>
            <a:r>
              <a:rPr lang="en-US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-</a:t>
            </a:r>
            <a:r>
              <a:rPr lang="ru-RU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объявлен выговор и лишен премии в размере 50% за февраль месяц.</a:t>
            </a: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57129" y="65806"/>
            <a:ext cx="108900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Автобаза №4, ЗУС</a:t>
            </a:r>
          </a:p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Рекомендация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22FF0C6-CD85-4DCA-8098-372C9B0FD949}"/>
              </a:ext>
            </a:extLst>
          </p:cNvPr>
          <p:cNvSpPr/>
          <p:nvPr/>
        </p:nvSpPr>
        <p:spPr>
          <a:xfrm>
            <a:off x="8822348" y="970974"/>
            <a:ext cx="2600723" cy="392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ru-RU" b="1" dirty="0">
                <a:solidFill>
                  <a:schemeClr val="accent2"/>
                </a:solidFill>
                <a:latin typeface="Palatino Linotype" panose="02040502050505030304" pitchFamily="18" charset="0"/>
              </a:rPr>
              <a:t>Эффективные меры:</a:t>
            </a:r>
            <a:endParaRPr lang="ru-RU" b="1" dirty="0">
              <a:solidFill>
                <a:schemeClr val="accent2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EEE0BF4-4B44-4275-BFC4-EB1785CFB1DA}"/>
              </a:ext>
            </a:extLst>
          </p:cNvPr>
          <p:cNvSpPr/>
          <p:nvPr/>
        </p:nvSpPr>
        <p:spPr>
          <a:xfrm>
            <a:off x="7998941" y="1374634"/>
            <a:ext cx="409420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>
                <a:solidFill>
                  <a:schemeClr val="bg1"/>
                </a:solidFill>
              </a:rPr>
              <a:t>1.Привести в исправное состояние автоматические звуковые сигналы при подачи заднего хода и проблесковые маячки.</a:t>
            </a:r>
          </a:p>
          <a:p>
            <a:pPr algn="just"/>
            <a:r>
              <a:rPr lang="ru-RU" sz="1600" dirty="0">
                <a:solidFill>
                  <a:schemeClr val="bg1"/>
                </a:solidFill>
              </a:rPr>
              <a:t>2.Провести проверку технического состояния всего подвижного состава.</a:t>
            </a:r>
          </a:p>
          <a:p>
            <a:pPr algn="just"/>
            <a:r>
              <a:rPr lang="ru-RU" sz="1600" dirty="0">
                <a:solidFill>
                  <a:schemeClr val="bg1"/>
                </a:solidFill>
              </a:rPr>
              <a:t>3.Контролировать техническое состояние транспортных средств перед выездом на линию.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65D9407-E571-4F4D-A2AE-16A63904233E}"/>
              </a:ext>
            </a:extLst>
          </p:cNvPr>
          <p:cNvSpPr/>
          <p:nvPr/>
        </p:nvSpPr>
        <p:spPr>
          <a:xfrm>
            <a:off x="8006929" y="3638957"/>
            <a:ext cx="3845080" cy="41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b="1" dirty="0">
                <a:solidFill>
                  <a:srgbClr val="92D050"/>
                </a:solidFill>
              </a:rPr>
              <a:t>Выполняется:   </a:t>
            </a:r>
          </a:p>
        </p:txBody>
      </p:sp>
      <p:pic>
        <p:nvPicPr>
          <p:cNvPr id="25602" name="Picture 2" descr="D:\MN.Bozorova\Desktop\Аминджанов\Фото\IMG_2183.JPG"/>
          <p:cNvPicPr>
            <a:picLocks noChangeAspect="1" noChangeArrowheads="1"/>
          </p:cNvPicPr>
          <p:nvPr/>
        </p:nvPicPr>
        <p:blipFill>
          <a:blip r:embed="rId4" cstate="print"/>
          <a:srcRect r="11963" b="2851"/>
          <a:stretch>
            <a:fillRect/>
          </a:stretch>
        </p:blipFill>
        <p:spPr bwMode="auto">
          <a:xfrm>
            <a:off x="373380" y="3638957"/>
            <a:ext cx="3803204" cy="2946992"/>
          </a:xfrm>
          <a:prstGeom prst="rect">
            <a:avLst/>
          </a:prstGeom>
          <a:noFill/>
        </p:spPr>
      </p:pic>
      <p:pic>
        <p:nvPicPr>
          <p:cNvPr id="25603" name="Picture 3" descr="D:\MN.Bozorova\Desktop\Аминджанов\Фото\IMG_2200.JPG"/>
          <p:cNvPicPr>
            <a:picLocks noChangeAspect="1" noChangeArrowheads="1"/>
          </p:cNvPicPr>
          <p:nvPr/>
        </p:nvPicPr>
        <p:blipFill>
          <a:blip r:embed="rId5" cstate="print"/>
          <a:srcRect l="10231" r="17450" b="8983"/>
          <a:stretch>
            <a:fillRect/>
          </a:stretch>
        </p:blipFill>
        <p:spPr bwMode="auto">
          <a:xfrm>
            <a:off x="4343400" y="3638957"/>
            <a:ext cx="3505200" cy="2894270"/>
          </a:xfrm>
          <a:prstGeom prst="rect">
            <a:avLst/>
          </a:prstGeom>
          <a:noFill/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E5E47E8-9FD1-4259-BAD1-970580E33B37}"/>
              </a:ext>
            </a:extLst>
          </p:cNvPr>
          <p:cNvSpPr/>
          <p:nvPr/>
        </p:nvSpPr>
        <p:spPr>
          <a:xfrm>
            <a:off x="276485" y="914186"/>
            <a:ext cx="76483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b="1" dirty="0">
                <a:solidFill>
                  <a:srgbClr val="FF0000"/>
                </a:solidFill>
              </a:rPr>
              <a:t>H</a:t>
            </a:r>
            <a:r>
              <a:rPr lang="ru-RU" sz="1400" b="1" dirty="0">
                <a:solidFill>
                  <a:srgbClr val="FF0000"/>
                </a:solidFill>
              </a:rPr>
              <a:t>-</a:t>
            </a:r>
            <a:r>
              <a:rPr lang="en-US" sz="1400" b="1" dirty="0">
                <a:solidFill>
                  <a:srgbClr val="FF0000"/>
                </a:solidFill>
              </a:rPr>
              <a:t>1</a:t>
            </a:r>
            <a:r>
              <a:rPr lang="ru-RU" sz="1400" b="1" dirty="0">
                <a:solidFill>
                  <a:srgbClr val="FF0000"/>
                </a:solidFill>
              </a:rPr>
              <a:t>.</a:t>
            </a:r>
            <a:r>
              <a:rPr lang="ru-RU" sz="1400" b="1" dirty="0">
                <a:solidFill>
                  <a:schemeClr val="bg1"/>
                </a:solidFill>
              </a:rPr>
              <a:t> Порядок и контроль выпуска на линию автотранспорта.</a:t>
            </a:r>
          </a:p>
        </p:txBody>
      </p:sp>
    </p:spTree>
    <p:extLst>
      <p:ext uri="{BB962C8B-B14F-4D97-AF65-F5344CB8AC3E}">
        <p14:creationId xmlns:p14="http://schemas.microsoft.com/office/powerpoint/2010/main" val="2687544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AD0557-AC22-2BA1-0EFC-9EB7318035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7" y="0"/>
            <a:ext cx="1027089" cy="829159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8001158" y="1011971"/>
            <a:ext cx="0" cy="5740974"/>
          </a:xfrm>
          <a:prstGeom prst="line">
            <a:avLst/>
          </a:prstGeom>
          <a:ln>
            <a:solidFill>
              <a:schemeClr val="accent3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276225" y="1297135"/>
            <a:ext cx="77425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tabLst>
                <a:tab pos="539750" algn="l"/>
              </a:tabLst>
            </a:pPr>
            <a:r>
              <a:rPr lang="ru-RU" dirty="0">
                <a:solidFill>
                  <a:schemeClr val="bg1"/>
                </a:solidFill>
              </a:rPr>
              <a:t>На приводе (электродвигатель и редуктор) приводного барабана конвейера №9 узла </a:t>
            </a:r>
            <a:r>
              <a:rPr lang="ru-RU" dirty="0" err="1">
                <a:solidFill>
                  <a:schemeClr val="bg1"/>
                </a:solidFill>
              </a:rPr>
              <a:t>бетоновой</a:t>
            </a:r>
            <a:r>
              <a:rPr lang="ru-RU" dirty="0">
                <a:solidFill>
                  <a:schemeClr val="bg1"/>
                </a:solidFill>
              </a:rPr>
              <a:t> смеси (4-й этаж) установленный кожух не обеспечивает полной защиты вращающихся частей механизмов, т.е. имеется свободный доступ. </a:t>
            </a:r>
          </a:p>
          <a:p>
            <a:pPr algn="just">
              <a:tabLst>
                <a:tab pos="539750" algn="l"/>
              </a:tabLst>
            </a:pPr>
            <a:r>
              <a:rPr lang="ru-RU" sz="1200" b="1" dirty="0">
                <a:solidFill>
                  <a:schemeClr val="bg1"/>
                </a:solidFill>
              </a:rPr>
              <a:t>п.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ru-RU" sz="1200" b="1" dirty="0">
                <a:solidFill>
                  <a:schemeClr val="bg1"/>
                </a:solidFill>
              </a:rPr>
              <a:t>39 ПБ работ при дроблении, сортировке, обогащении полезных ископаемых и окусковании руд и концентратов.</a:t>
            </a:r>
          </a:p>
          <a:p>
            <a:pPr algn="just"/>
            <a:r>
              <a:rPr lang="ru-RU" sz="1600" dirty="0">
                <a:solidFill>
                  <a:schemeClr val="accent4">
                    <a:lumMod val="50000"/>
                  </a:schemeClr>
                </a:solidFill>
                <a:cs typeface="Times New Roman" panose="02020603050405020304" pitchFamily="18" charset="0"/>
              </a:rPr>
              <a:t>Ответственное лицо: 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Начальник участка Жураев Ш.Б. </a:t>
            </a:r>
            <a:r>
              <a:rPr lang="en-US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-</a:t>
            </a:r>
            <a:r>
              <a:rPr lang="ru-RU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объявлен выговор и лишен премии в размере 50% за февраль месяц.</a:t>
            </a: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57129" y="65806"/>
            <a:ext cx="108900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Завод железобетонных изделий (ЗЖБИ) город «Зарафшан» </a:t>
            </a:r>
          </a:p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Существенное нарушение</a:t>
            </a:r>
          </a:p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  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22FF0C6-CD85-4DCA-8098-372C9B0FD949}"/>
              </a:ext>
            </a:extLst>
          </p:cNvPr>
          <p:cNvSpPr/>
          <p:nvPr/>
        </p:nvSpPr>
        <p:spPr>
          <a:xfrm>
            <a:off x="8889460" y="972202"/>
            <a:ext cx="2600723" cy="392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ru-RU" b="1" dirty="0">
                <a:solidFill>
                  <a:schemeClr val="accent2"/>
                </a:solidFill>
                <a:latin typeface="Palatino Linotype" panose="02040502050505030304" pitchFamily="18" charset="0"/>
              </a:rPr>
              <a:t>Эффективные меры:</a:t>
            </a:r>
            <a:endParaRPr lang="ru-RU" b="1" dirty="0">
              <a:solidFill>
                <a:schemeClr val="accent2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EEE0BF4-4B44-4275-BFC4-EB1785CFB1DA}"/>
              </a:ext>
            </a:extLst>
          </p:cNvPr>
          <p:cNvSpPr/>
          <p:nvPr/>
        </p:nvSpPr>
        <p:spPr>
          <a:xfrm>
            <a:off x="7998941" y="1311844"/>
            <a:ext cx="409420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ru-RU" dirty="0">
                <a:solidFill>
                  <a:schemeClr val="bg1"/>
                </a:solidFill>
              </a:rPr>
              <a:t>1.Установить кожух обеспечивающий полную защиту вращающихся механизмов.</a:t>
            </a:r>
          </a:p>
          <a:p>
            <a:pPr lvl="0" algn="just"/>
            <a:r>
              <a:rPr lang="ru-RU" dirty="0">
                <a:solidFill>
                  <a:schemeClr val="bg1"/>
                </a:solidFill>
              </a:rPr>
              <a:t>2. Произвести ревизию на предмет подобных нарушений.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65D9407-E571-4F4D-A2AE-16A63904233E}"/>
              </a:ext>
            </a:extLst>
          </p:cNvPr>
          <p:cNvSpPr/>
          <p:nvPr/>
        </p:nvSpPr>
        <p:spPr>
          <a:xfrm>
            <a:off x="7998941" y="2974420"/>
            <a:ext cx="3845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b="1" dirty="0">
                <a:solidFill>
                  <a:srgbClr val="92D050"/>
                </a:solidFill>
              </a:rPr>
              <a:t>Выполнено:   </a:t>
            </a:r>
          </a:p>
        </p:txBody>
      </p:sp>
      <p:pic>
        <p:nvPicPr>
          <p:cNvPr id="28674" name="Picture 2" descr="D:\MN.Bozorova\Desktop\Аминджанов\Фото\IMG_2215.JPG"/>
          <p:cNvPicPr>
            <a:picLocks noChangeAspect="1" noChangeArrowheads="1"/>
          </p:cNvPicPr>
          <p:nvPr/>
        </p:nvPicPr>
        <p:blipFill>
          <a:blip r:embed="rId4" cstate="print"/>
          <a:srcRect l="23151" r="2986"/>
          <a:stretch>
            <a:fillRect/>
          </a:stretch>
        </p:blipFill>
        <p:spPr bwMode="auto">
          <a:xfrm>
            <a:off x="1738184" y="3649226"/>
            <a:ext cx="4159274" cy="3103719"/>
          </a:xfrm>
          <a:prstGeom prst="rect">
            <a:avLst/>
          </a:prstGeom>
          <a:noFill/>
        </p:spPr>
      </p:pic>
      <p:sp>
        <p:nvSpPr>
          <p:cNvPr id="16" name="Овал 15">
            <a:extLst>
              <a:ext uri="{FF2B5EF4-FFF2-40B4-BE49-F238E27FC236}">
                <a16:creationId xmlns:a16="http://schemas.microsoft.com/office/drawing/2014/main" id="{EFCE9BB9-83BD-491D-8830-8DB45853E920}"/>
              </a:ext>
            </a:extLst>
          </p:cNvPr>
          <p:cNvSpPr/>
          <p:nvPr/>
        </p:nvSpPr>
        <p:spPr>
          <a:xfrm>
            <a:off x="2548857" y="4493802"/>
            <a:ext cx="967793" cy="141456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80B7EBA-498D-4682-92BF-6B878CDA2F2A}"/>
              </a:ext>
            </a:extLst>
          </p:cNvPr>
          <p:cNvSpPr/>
          <p:nvPr/>
        </p:nvSpPr>
        <p:spPr>
          <a:xfrm>
            <a:off x="276786" y="829159"/>
            <a:ext cx="77221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b="1" dirty="0">
                <a:solidFill>
                  <a:srgbClr val="FF0000"/>
                </a:solidFill>
              </a:rPr>
              <a:t>J</a:t>
            </a:r>
            <a:r>
              <a:rPr lang="ru-RU" sz="1400" b="1" dirty="0">
                <a:solidFill>
                  <a:srgbClr val="FF0000"/>
                </a:solidFill>
              </a:rPr>
              <a:t>-</a:t>
            </a:r>
            <a:r>
              <a:rPr lang="en-US" sz="1400" b="1" dirty="0">
                <a:solidFill>
                  <a:srgbClr val="FF0000"/>
                </a:solidFill>
              </a:rPr>
              <a:t>1</a:t>
            </a:r>
            <a:r>
              <a:rPr lang="ru-RU" sz="1400" b="1" dirty="0">
                <a:solidFill>
                  <a:srgbClr val="FF0000"/>
                </a:solidFill>
              </a:rPr>
              <a:t>.</a:t>
            </a:r>
            <a:r>
              <a:rPr lang="ru-RU" sz="1400" b="1" dirty="0">
                <a:solidFill>
                  <a:schemeClr val="bg1"/>
                </a:solidFill>
              </a:rPr>
              <a:t> Установлено защитное ограждение, предотвращающее контакт работника с вращающимися/движущимися частями оборудования.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D7AE1C0-88B7-4364-BDA2-23745E4DD4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566" y="3429000"/>
            <a:ext cx="3996579" cy="317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44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AD0557-AC22-2BA1-0EFC-9EB7318035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7" y="0"/>
            <a:ext cx="1027089" cy="829159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8001158" y="1011971"/>
            <a:ext cx="0" cy="5740974"/>
          </a:xfrm>
          <a:prstGeom prst="line">
            <a:avLst/>
          </a:prstGeom>
          <a:ln>
            <a:solidFill>
              <a:schemeClr val="accent3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276944" y="1389132"/>
            <a:ext cx="77425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tabLst>
                <a:tab pos="539750" algn="l"/>
              </a:tabLst>
            </a:pPr>
            <a:r>
              <a:rPr lang="ru-RU" b="1" dirty="0" err="1">
                <a:solidFill>
                  <a:schemeClr val="bg1"/>
                </a:solidFill>
              </a:rPr>
              <a:t>Формовочно-арматурный</a:t>
            </a:r>
            <a:r>
              <a:rPr lang="ru-RU" b="1" dirty="0">
                <a:solidFill>
                  <a:schemeClr val="bg1"/>
                </a:solidFill>
              </a:rPr>
              <a:t> участок (погрузочная площадка):</a:t>
            </a:r>
          </a:p>
          <a:p>
            <a:pPr algn="just">
              <a:tabLst>
                <a:tab pos="539750" algn="l"/>
              </a:tabLst>
            </a:pPr>
            <a:r>
              <a:rPr lang="ru-RU" dirty="0">
                <a:solidFill>
                  <a:schemeClr val="bg1"/>
                </a:solidFill>
              </a:rPr>
              <a:t>Расстояние между крайней подвижной частью башенного крана БКСМ-7 рег.№7-3022 и складированных железобетонных изделий составляет 150 мм., должно быть  не менее 700 мм.</a:t>
            </a:r>
            <a:endParaRPr lang="en-US" dirty="0">
              <a:solidFill>
                <a:schemeClr val="bg1"/>
              </a:solidFill>
            </a:endParaRPr>
          </a:p>
          <a:p>
            <a:pPr algn="just">
              <a:tabLst>
                <a:tab pos="539750" algn="l"/>
              </a:tabLst>
            </a:pPr>
            <a:r>
              <a:rPr lang="ru-RU" sz="1200" b="1" dirty="0">
                <a:solidFill>
                  <a:schemeClr val="bg1"/>
                </a:solidFill>
              </a:rPr>
              <a:t>п.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ru-RU" sz="1200" b="1" dirty="0">
                <a:solidFill>
                  <a:schemeClr val="bg1"/>
                </a:solidFill>
              </a:rPr>
              <a:t>232 Правил устройства и безопасной эксплуатации грузоподъёмных кранов.</a:t>
            </a:r>
          </a:p>
          <a:p>
            <a:pPr algn="just"/>
            <a:r>
              <a:rPr lang="ru-RU" sz="1600" dirty="0">
                <a:solidFill>
                  <a:schemeClr val="accent4">
                    <a:lumMod val="50000"/>
                  </a:schemeClr>
                </a:solidFill>
                <a:cs typeface="Times New Roman" panose="02020603050405020304" pitchFamily="18" charset="0"/>
              </a:rPr>
              <a:t>Ответственное лицо: 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Начальник участка </a:t>
            </a:r>
            <a:r>
              <a:rPr lang="ru-RU" sz="1600" dirty="0" err="1">
                <a:solidFill>
                  <a:schemeClr val="bg1"/>
                </a:solidFill>
                <a:cs typeface="Times New Roman" panose="02020603050405020304" pitchFamily="18" charset="0"/>
              </a:rPr>
              <a:t>Холов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 Ш.И.</a:t>
            </a:r>
            <a:r>
              <a:rPr lang="en-US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-</a:t>
            </a:r>
            <a:r>
              <a:rPr lang="ru-RU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объявлен выговор и лишен премии в размере 50% за февраль месяц.</a:t>
            </a: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57129" y="65806"/>
            <a:ext cx="108900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ЗУС</a:t>
            </a:r>
          </a:p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Завод железобетонных изделий (ЖБИ) город «Зарафшан» 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22FF0C6-CD85-4DCA-8098-372C9B0FD949}"/>
              </a:ext>
            </a:extLst>
          </p:cNvPr>
          <p:cNvSpPr/>
          <p:nvPr/>
        </p:nvSpPr>
        <p:spPr>
          <a:xfrm>
            <a:off x="8822348" y="970974"/>
            <a:ext cx="2600723" cy="392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ru-RU" b="1" dirty="0">
                <a:solidFill>
                  <a:schemeClr val="accent2"/>
                </a:solidFill>
                <a:latin typeface="Palatino Linotype" panose="02040502050505030304" pitchFamily="18" charset="0"/>
              </a:rPr>
              <a:t>Эффективные меры:</a:t>
            </a:r>
            <a:endParaRPr lang="ru-RU" b="1" dirty="0">
              <a:solidFill>
                <a:schemeClr val="accent2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EEE0BF4-4B44-4275-BFC4-EB1785CFB1DA}"/>
              </a:ext>
            </a:extLst>
          </p:cNvPr>
          <p:cNvSpPr/>
          <p:nvPr/>
        </p:nvSpPr>
        <p:spPr>
          <a:xfrm>
            <a:off x="7998941" y="1374634"/>
            <a:ext cx="4094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</a:rPr>
              <a:t>Расстояние между краном и складированных материалов привести в соответствие с правилам.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65D9407-E571-4F4D-A2AE-16A63904233E}"/>
              </a:ext>
            </a:extLst>
          </p:cNvPr>
          <p:cNvSpPr/>
          <p:nvPr/>
        </p:nvSpPr>
        <p:spPr>
          <a:xfrm>
            <a:off x="7998941" y="2450961"/>
            <a:ext cx="3845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b="1" dirty="0">
                <a:solidFill>
                  <a:srgbClr val="92D050"/>
                </a:solidFill>
              </a:rPr>
              <a:t>Выполнено:   </a:t>
            </a:r>
          </a:p>
        </p:txBody>
      </p:sp>
      <p:pic>
        <p:nvPicPr>
          <p:cNvPr id="26626" name="Picture 2" descr="D:\MN.Bozorova\Desktop\Аминджанов\Фото\IMG_218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8144" y="3296873"/>
            <a:ext cx="4516755" cy="3276921"/>
          </a:xfrm>
          <a:prstGeom prst="rect">
            <a:avLst/>
          </a:prstGeom>
          <a:noFill/>
        </p:spPr>
      </p:pic>
      <p:pic>
        <p:nvPicPr>
          <p:cNvPr id="26627" name="Picture 3" descr="D:\MN.Bozorova\Desktop\Аминджанов\Фото\IMG_2195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5400000">
            <a:off x="4829098" y="3580795"/>
            <a:ext cx="3268684" cy="2700840"/>
          </a:xfrm>
          <a:prstGeom prst="rect">
            <a:avLst/>
          </a:prstGeom>
          <a:noFill/>
        </p:spPr>
      </p:pic>
      <p:sp>
        <p:nvSpPr>
          <p:cNvPr id="11" name="Овал 10">
            <a:extLst>
              <a:ext uri="{FF2B5EF4-FFF2-40B4-BE49-F238E27FC236}">
                <a16:creationId xmlns:a16="http://schemas.microsoft.com/office/drawing/2014/main" id="{EFCE9BB9-83BD-491D-8830-8DB45853E920}"/>
              </a:ext>
            </a:extLst>
          </p:cNvPr>
          <p:cNvSpPr/>
          <p:nvPr/>
        </p:nvSpPr>
        <p:spPr>
          <a:xfrm>
            <a:off x="2191569" y="4116425"/>
            <a:ext cx="1260388" cy="1067971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EAA39B3-7958-4E0B-99C5-8A44BA3F45DC}"/>
              </a:ext>
            </a:extLst>
          </p:cNvPr>
          <p:cNvSpPr/>
          <p:nvPr/>
        </p:nvSpPr>
        <p:spPr>
          <a:xfrm>
            <a:off x="344776" y="923686"/>
            <a:ext cx="76746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b="1" dirty="0">
                <a:solidFill>
                  <a:srgbClr val="FF0000"/>
                </a:solidFill>
              </a:rPr>
              <a:t>С-</a:t>
            </a:r>
            <a:r>
              <a:rPr lang="en-US" sz="1400" b="1" dirty="0">
                <a:solidFill>
                  <a:srgbClr val="FF0000"/>
                </a:solidFill>
              </a:rPr>
              <a:t>3</a:t>
            </a:r>
            <a:r>
              <a:rPr lang="ru-RU" sz="1400" b="1" dirty="0">
                <a:solidFill>
                  <a:srgbClr val="FF0000"/>
                </a:solidFill>
              </a:rPr>
              <a:t>.</a:t>
            </a:r>
            <a:r>
              <a:rPr lang="ru-RU" sz="1400" b="1" dirty="0">
                <a:solidFill>
                  <a:schemeClr val="bg1"/>
                </a:solidFill>
              </a:rPr>
              <a:t> Достаточность ширины проездов и проходов между оборудованием, наличие свободных подходов к рабочим местам.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53D6F35-6255-455F-8E4F-DECE0E5E8A5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644" y="2937626"/>
            <a:ext cx="3952502" cy="363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44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AD0557-AC22-2BA1-0EFC-9EB7318035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7" y="0"/>
            <a:ext cx="1027089" cy="829159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>
            <a:cxnSpLocks/>
          </p:cNvCxnSpPr>
          <p:nvPr/>
        </p:nvCxnSpPr>
        <p:spPr>
          <a:xfrm>
            <a:off x="8001158" y="1011971"/>
            <a:ext cx="0" cy="5549466"/>
          </a:xfrm>
          <a:prstGeom prst="line">
            <a:avLst/>
          </a:prstGeom>
          <a:ln>
            <a:solidFill>
              <a:schemeClr val="accent3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173302" y="1374634"/>
            <a:ext cx="7726025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</a:rPr>
              <a:t>Разгруженные металлоконструкции складируется беспорядочно. Не складируются на специальные подставки, не произведены меры по предупреждению падений при случайном прикосновении транспорта или других работ. </a:t>
            </a:r>
          </a:p>
          <a:p>
            <a:pPr algn="just">
              <a:tabLst>
                <a:tab pos="539750" algn="l"/>
              </a:tabLst>
            </a:pPr>
            <a:r>
              <a:rPr lang="ru-RU" sz="1200" b="1" dirty="0">
                <a:solidFill>
                  <a:schemeClr val="bg1"/>
                </a:solidFill>
              </a:rPr>
              <a:t>п.</a:t>
            </a:r>
            <a:r>
              <a:rPr lang="ru-RU" sz="1200" b="1" dirty="0"/>
              <a:t> </a:t>
            </a:r>
            <a:r>
              <a:rPr lang="ru-RU" sz="1200" b="1" dirty="0">
                <a:solidFill>
                  <a:schemeClr val="bg1"/>
                </a:solidFill>
              </a:rPr>
              <a:t>44 ПБ работ для грузчиков при погрузочно-разгрузочных работах.</a:t>
            </a:r>
          </a:p>
          <a:p>
            <a:pPr algn="just"/>
            <a:r>
              <a:rPr lang="ru-RU" sz="1600" dirty="0">
                <a:solidFill>
                  <a:schemeClr val="accent4">
                    <a:lumMod val="50000"/>
                  </a:schemeClr>
                </a:solidFill>
                <a:cs typeface="Times New Roman" panose="02020603050405020304" pitchFamily="18" charset="0"/>
              </a:rPr>
              <a:t>Ответственное лицо: 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Начальник участка </a:t>
            </a:r>
            <a:r>
              <a:rPr lang="ru-RU" sz="1600" dirty="0" err="1">
                <a:solidFill>
                  <a:schemeClr val="bg1"/>
                </a:solidFill>
                <a:cs typeface="Times New Roman" panose="02020603050405020304" pitchFamily="18" charset="0"/>
              </a:rPr>
              <a:t>Рузиев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 Н.Х.</a:t>
            </a:r>
            <a:r>
              <a:rPr lang="en-US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-</a:t>
            </a:r>
            <a:r>
              <a:rPr lang="ru-RU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объявлен выговор</a:t>
            </a: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57129" y="65806"/>
            <a:ext cx="108900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МСУ-39 Трест ПЭМ ЗУС</a:t>
            </a:r>
          </a:p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ГМЗ-7 (Объект Цех измельчения)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22FF0C6-CD85-4DCA-8098-372C9B0FD949}"/>
              </a:ext>
            </a:extLst>
          </p:cNvPr>
          <p:cNvSpPr/>
          <p:nvPr/>
        </p:nvSpPr>
        <p:spPr>
          <a:xfrm>
            <a:off x="8822348" y="970974"/>
            <a:ext cx="2600723" cy="392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ru-RU" b="1" dirty="0">
                <a:solidFill>
                  <a:schemeClr val="accent2"/>
                </a:solidFill>
                <a:latin typeface="Palatino Linotype" panose="02040502050505030304" pitchFamily="18" charset="0"/>
              </a:rPr>
              <a:t>Эффективные меры:</a:t>
            </a:r>
            <a:endParaRPr lang="ru-RU" b="1" dirty="0">
              <a:solidFill>
                <a:schemeClr val="accent2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EEE0BF4-4B44-4275-BFC4-EB1785CFB1DA}"/>
              </a:ext>
            </a:extLst>
          </p:cNvPr>
          <p:cNvSpPr/>
          <p:nvPr/>
        </p:nvSpPr>
        <p:spPr>
          <a:xfrm>
            <a:off x="7995388" y="1374634"/>
            <a:ext cx="39706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</a:rPr>
              <a:t>На постоянной основе складировать материалы согласно разработанной схеме.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65D9407-E571-4F4D-A2AE-16A63904233E}"/>
              </a:ext>
            </a:extLst>
          </p:cNvPr>
          <p:cNvSpPr/>
          <p:nvPr/>
        </p:nvSpPr>
        <p:spPr>
          <a:xfrm>
            <a:off x="8006929" y="2475961"/>
            <a:ext cx="3845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b="1" dirty="0">
                <a:solidFill>
                  <a:srgbClr val="92D050"/>
                </a:solidFill>
              </a:rPr>
              <a:t>Выполнено:   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79" y="3290999"/>
            <a:ext cx="4178729" cy="3270437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089" y="3290999"/>
            <a:ext cx="3231333" cy="3274558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4B78D47-70DA-48A0-B64E-1533B99EBB17}"/>
              </a:ext>
            </a:extLst>
          </p:cNvPr>
          <p:cNvSpPr/>
          <p:nvPr/>
        </p:nvSpPr>
        <p:spPr>
          <a:xfrm>
            <a:off x="194647" y="918242"/>
            <a:ext cx="77221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b="1" dirty="0">
                <a:solidFill>
                  <a:srgbClr val="FF0000"/>
                </a:solidFill>
              </a:rPr>
              <a:t>С-</a:t>
            </a:r>
            <a:r>
              <a:rPr lang="en-US" sz="1400" b="1" dirty="0">
                <a:solidFill>
                  <a:srgbClr val="FF0000"/>
                </a:solidFill>
              </a:rPr>
              <a:t>17</a:t>
            </a:r>
            <a:r>
              <a:rPr lang="ru-RU" sz="1400" b="1" dirty="0">
                <a:solidFill>
                  <a:srgbClr val="FF0000"/>
                </a:solidFill>
              </a:rPr>
              <a:t>.</a:t>
            </a:r>
            <a:r>
              <a:rPr lang="ru-RU" sz="1400" b="1" dirty="0">
                <a:solidFill>
                  <a:schemeClr val="bg1"/>
                </a:solidFill>
              </a:rPr>
              <a:t> Планирование площадки для погрузочно-разгрузочных работ и установка необходимых надписей.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8B27AFC-B5B0-4AF7-A3AE-FD504A260D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820" y="2937626"/>
            <a:ext cx="1950062" cy="362381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6200F02-CBF9-4CB3-B617-EFC8F75544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709" y="2937625"/>
            <a:ext cx="1959782" cy="362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00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AD0557-AC22-2BA1-0EFC-9EB7318035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7" y="0"/>
            <a:ext cx="1027089" cy="829159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>
            <a:cxnSpLocks/>
          </p:cNvCxnSpPr>
          <p:nvPr/>
        </p:nvCxnSpPr>
        <p:spPr>
          <a:xfrm flipH="1">
            <a:off x="7998941" y="1011971"/>
            <a:ext cx="2217" cy="5571280"/>
          </a:xfrm>
          <a:prstGeom prst="line">
            <a:avLst/>
          </a:prstGeom>
          <a:ln>
            <a:solidFill>
              <a:schemeClr val="accent3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225998" y="1395732"/>
            <a:ext cx="772602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</a:rPr>
              <a:t>Работники субподрядной организация при производстве работ на территории объекта находятся без защитных касок, без специальной обуви. Во время осуществления заправки отсутствуют огнетушители, не установлено заземления. </a:t>
            </a:r>
          </a:p>
          <a:p>
            <a:pPr algn="just"/>
            <a:r>
              <a:rPr lang="ru-RU" sz="1200" b="1" dirty="0">
                <a:solidFill>
                  <a:schemeClr val="bg1"/>
                </a:solidFill>
              </a:rPr>
              <a:t>п. 3.5. Инструкция В-6 по ОТ для водителей транспортных средств, занятых перевозами легковоспламеняющихся жидкостей. </a:t>
            </a:r>
            <a:endParaRPr lang="ru-RU" sz="12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57129" y="65806"/>
            <a:ext cx="108900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Строительный объект ГМЗ-7 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22FF0C6-CD85-4DCA-8098-372C9B0FD949}"/>
              </a:ext>
            </a:extLst>
          </p:cNvPr>
          <p:cNvSpPr/>
          <p:nvPr/>
        </p:nvSpPr>
        <p:spPr>
          <a:xfrm>
            <a:off x="8822348" y="970974"/>
            <a:ext cx="2600723" cy="392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ru-RU" b="1" dirty="0">
                <a:solidFill>
                  <a:schemeClr val="accent2"/>
                </a:solidFill>
                <a:latin typeface="Palatino Linotype" panose="02040502050505030304" pitchFamily="18" charset="0"/>
              </a:rPr>
              <a:t>Эффективные меры:</a:t>
            </a:r>
            <a:endParaRPr lang="ru-RU" b="1" dirty="0">
              <a:solidFill>
                <a:schemeClr val="accent2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EEE0BF4-4B44-4275-BFC4-EB1785CFB1DA}"/>
              </a:ext>
            </a:extLst>
          </p:cNvPr>
          <p:cNvSpPr/>
          <p:nvPr/>
        </p:nvSpPr>
        <p:spPr>
          <a:xfrm>
            <a:off x="8048076" y="1298199"/>
            <a:ext cx="396706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</a:rPr>
              <a:t>Провести разъяснительные работы среди работников субподрядной организации о правилах безопасности при производстве заправки автотранспортных средств.</a:t>
            </a:r>
          </a:p>
          <a:p>
            <a:pPr algn="just"/>
            <a:r>
              <a:rPr lang="ru-RU" dirty="0">
                <a:solidFill>
                  <a:schemeClr val="bg1"/>
                </a:solidFill>
              </a:rPr>
              <a:t>Ответственным лицам и специалистам по ОТ и ТБ ГМЗ-7 контролировать проведение заправки автотранспортных средств на линии.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65D9407-E571-4F4D-A2AE-16A63904233E}"/>
              </a:ext>
            </a:extLst>
          </p:cNvPr>
          <p:cNvSpPr/>
          <p:nvPr/>
        </p:nvSpPr>
        <p:spPr>
          <a:xfrm>
            <a:off x="7998941" y="4362622"/>
            <a:ext cx="3845080" cy="41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b="1" dirty="0">
                <a:solidFill>
                  <a:srgbClr val="92D050"/>
                </a:solidFill>
              </a:rPr>
              <a:t>Выполняется:   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36" y="3070371"/>
            <a:ext cx="5714166" cy="3605159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CDF1E4F-2807-4858-AA60-923C3D322E3B}"/>
              </a:ext>
            </a:extLst>
          </p:cNvPr>
          <p:cNvSpPr/>
          <p:nvPr/>
        </p:nvSpPr>
        <p:spPr>
          <a:xfrm>
            <a:off x="253327" y="924290"/>
            <a:ext cx="77221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b="1" dirty="0">
                <a:solidFill>
                  <a:srgbClr val="FF0000"/>
                </a:solidFill>
              </a:rPr>
              <a:t>М-</a:t>
            </a:r>
            <a:r>
              <a:rPr lang="en-US" sz="1400" b="1" dirty="0">
                <a:solidFill>
                  <a:srgbClr val="FF0000"/>
                </a:solidFill>
              </a:rPr>
              <a:t>1</a:t>
            </a:r>
            <a:r>
              <a:rPr lang="ru-RU" sz="1400" b="1" dirty="0">
                <a:solidFill>
                  <a:srgbClr val="FF0000"/>
                </a:solidFill>
              </a:rPr>
              <a:t>.</a:t>
            </a:r>
            <a:r>
              <a:rPr lang="ru-RU" sz="1400" b="1" dirty="0">
                <a:solidFill>
                  <a:schemeClr val="bg1"/>
                </a:solidFill>
              </a:rPr>
              <a:t> Наличие, исправность и соответствие выполняемой работе спецодежды, спецобуви и СИЗ.</a:t>
            </a:r>
          </a:p>
        </p:txBody>
      </p:sp>
    </p:spTree>
    <p:extLst>
      <p:ext uri="{BB962C8B-B14F-4D97-AF65-F5344CB8AC3E}">
        <p14:creationId xmlns:p14="http://schemas.microsoft.com/office/powerpoint/2010/main" val="2964536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AD0557-AC22-2BA1-0EFC-9EB7318035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7" y="0"/>
            <a:ext cx="1027089" cy="829159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>
            <a:cxnSpLocks/>
          </p:cNvCxnSpPr>
          <p:nvPr/>
        </p:nvCxnSpPr>
        <p:spPr>
          <a:xfrm>
            <a:off x="8007519" y="1011971"/>
            <a:ext cx="29343" cy="5627727"/>
          </a:xfrm>
          <a:prstGeom prst="line">
            <a:avLst/>
          </a:prstGeom>
          <a:ln>
            <a:solidFill>
              <a:schemeClr val="accent3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272667" y="1257294"/>
            <a:ext cx="772602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</a:rPr>
              <a:t>В распределительном пункте №1 (0,4кВ) питающий кабель с многожильными  жилами подсоединён к рубильнику при помощи скрутки (должны использоваться наконечники), что может привести к нагреву контактов и короткому замыканию.</a:t>
            </a:r>
          </a:p>
          <a:p>
            <a:pPr algn="just"/>
            <a:r>
              <a:rPr lang="ru-RU" sz="1200" b="1" dirty="0">
                <a:solidFill>
                  <a:schemeClr val="bg1"/>
                </a:solidFill>
              </a:rPr>
              <a:t>п.</a:t>
            </a:r>
            <a:r>
              <a:rPr lang="ru-RU" sz="1200" b="1" dirty="0"/>
              <a:t> </a:t>
            </a:r>
            <a:r>
              <a:rPr lang="ru-RU" sz="1200" b="1" dirty="0">
                <a:solidFill>
                  <a:schemeClr val="bg1"/>
                </a:solidFill>
              </a:rPr>
              <a:t>2.1 Раздел 2 «ПУЭ» .</a:t>
            </a:r>
            <a:endParaRPr lang="ru-RU" sz="1200" dirty="0">
              <a:solidFill>
                <a:schemeClr val="bg1"/>
              </a:solidFill>
            </a:endParaRPr>
          </a:p>
          <a:p>
            <a:pPr algn="just"/>
            <a:r>
              <a:rPr lang="ru-RU" sz="1600" dirty="0">
                <a:solidFill>
                  <a:schemeClr val="accent4">
                    <a:lumMod val="50000"/>
                  </a:schemeClr>
                </a:solidFill>
                <a:cs typeface="Times New Roman" panose="02020603050405020304" pitchFamily="18" charset="0"/>
              </a:rPr>
              <a:t>Ответственное лицо: 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Инженер-энергетик Файзиев Э.П. </a:t>
            </a:r>
            <a:r>
              <a:rPr lang="en-US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-</a:t>
            </a:r>
            <a:r>
              <a:rPr lang="ru-RU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объявлен выговор и лишен премии в размере 50 % за февраль месяц.</a:t>
            </a: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57129" y="65806"/>
            <a:ext cx="108900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СМУ «Зарафшан» ЗУС</a:t>
            </a:r>
          </a:p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ГМЗ-7 строительный площадка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22FF0C6-CD85-4DCA-8098-372C9B0FD949}"/>
              </a:ext>
            </a:extLst>
          </p:cNvPr>
          <p:cNvSpPr/>
          <p:nvPr/>
        </p:nvSpPr>
        <p:spPr>
          <a:xfrm>
            <a:off x="8822348" y="970974"/>
            <a:ext cx="2600723" cy="392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ru-RU" b="1" dirty="0">
                <a:solidFill>
                  <a:schemeClr val="accent2"/>
                </a:solidFill>
                <a:latin typeface="Palatino Linotype" panose="02040502050505030304" pitchFamily="18" charset="0"/>
              </a:rPr>
              <a:t>Эффективные меры:</a:t>
            </a:r>
            <a:endParaRPr lang="ru-RU" b="1" dirty="0">
              <a:solidFill>
                <a:schemeClr val="accent2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EEE0BF4-4B44-4275-BFC4-EB1785CFB1DA}"/>
              </a:ext>
            </a:extLst>
          </p:cNvPr>
          <p:cNvSpPr/>
          <p:nvPr/>
        </p:nvSpPr>
        <p:spPr>
          <a:xfrm>
            <a:off x="7998691" y="1317050"/>
            <a:ext cx="406467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На жилы кабелей перед подсоединением к контактам электроустановки устанавливать наконечники.</a:t>
            </a:r>
          </a:p>
          <a:p>
            <a:pPr marL="342900" indent="-342900" algn="just"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Ответственным лицам контролировать наличие наконечников на многожильных жилах кабелей.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65D9407-E571-4F4D-A2AE-16A63904233E}"/>
              </a:ext>
            </a:extLst>
          </p:cNvPr>
          <p:cNvSpPr/>
          <p:nvPr/>
        </p:nvSpPr>
        <p:spPr>
          <a:xfrm>
            <a:off x="8030501" y="3695329"/>
            <a:ext cx="3815508" cy="41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b="1" dirty="0">
                <a:solidFill>
                  <a:srgbClr val="92D050"/>
                </a:solidFill>
              </a:rPr>
              <a:t>Выполнено:   </a:t>
            </a:r>
          </a:p>
        </p:txBody>
      </p:sp>
      <p:pic>
        <p:nvPicPr>
          <p:cNvPr id="35842" name="Picture 2" descr="D:\Sh.Tilavov\Desktop\ЗУС 18.02.2025й\IMG_158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5991" y="3204594"/>
            <a:ext cx="3733082" cy="3435104"/>
          </a:xfrm>
          <a:prstGeom prst="rect">
            <a:avLst/>
          </a:prstGeom>
          <a:noFill/>
        </p:spPr>
      </p:pic>
      <p:pic>
        <p:nvPicPr>
          <p:cNvPr id="35843" name="Picture 3" descr="D:\Sh.Tilavov\Desktop\ЗУС 18.02.2025й\IMG_1579.JPG"/>
          <p:cNvPicPr>
            <a:picLocks noChangeAspect="1" noChangeArrowheads="1"/>
          </p:cNvPicPr>
          <p:nvPr/>
        </p:nvPicPr>
        <p:blipFill>
          <a:blip r:embed="rId4" cstate="print"/>
          <a:srcRect l="18235" t="22189" r="11403"/>
          <a:stretch>
            <a:fillRect/>
          </a:stretch>
        </p:blipFill>
        <p:spPr bwMode="auto">
          <a:xfrm>
            <a:off x="4184756" y="3204594"/>
            <a:ext cx="3674143" cy="3426864"/>
          </a:xfrm>
          <a:prstGeom prst="rect">
            <a:avLst/>
          </a:prstGeom>
          <a:noFill/>
        </p:spPr>
      </p:pic>
      <p:sp>
        <p:nvSpPr>
          <p:cNvPr id="16" name="Овал 15"/>
          <p:cNvSpPr/>
          <p:nvPr/>
        </p:nvSpPr>
        <p:spPr>
          <a:xfrm rot="352546">
            <a:off x="5090835" y="4134672"/>
            <a:ext cx="2010330" cy="724301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F76B116-924F-4108-8C8C-E78711D9BC18}"/>
              </a:ext>
            </a:extLst>
          </p:cNvPr>
          <p:cNvSpPr/>
          <p:nvPr/>
        </p:nvSpPr>
        <p:spPr>
          <a:xfrm>
            <a:off x="277770" y="1009273"/>
            <a:ext cx="77221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b="1" dirty="0">
                <a:solidFill>
                  <a:srgbClr val="FF0000"/>
                </a:solidFill>
              </a:rPr>
              <a:t>D</a:t>
            </a:r>
            <a:r>
              <a:rPr lang="ru-RU" sz="1400" b="1" dirty="0">
                <a:solidFill>
                  <a:srgbClr val="FF0000"/>
                </a:solidFill>
              </a:rPr>
              <a:t>-</a:t>
            </a:r>
            <a:r>
              <a:rPr lang="en-US" sz="1400" b="1" dirty="0">
                <a:solidFill>
                  <a:srgbClr val="FF0000"/>
                </a:solidFill>
              </a:rPr>
              <a:t>7</a:t>
            </a:r>
            <a:r>
              <a:rPr lang="ru-RU" sz="1400" b="1" dirty="0">
                <a:solidFill>
                  <a:srgbClr val="FF0000"/>
                </a:solidFill>
              </a:rPr>
              <a:t>.</a:t>
            </a:r>
            <a:r>
              <a:rPr lang="ru-RU" sz="1400" b="1" dirty="0">
                <a:solidFill>
                  <a:schemeClr val="bg1"/>
                </a:solidFill>
              </a:rPr>
              <a:t> Исправность токоведущих кабелей, </a:t>
            </a:r>
            <a:r>
              <a:rPr lang="ru-RU" sz="1400" b="1" dirty="0" err="1">
                <a:solidFill>
                  <a:schemeClr val="bg1"/>
                </a:solidFill>
              </a:rPr>
              <a:t>пневмокоммуникаций</a:t>
            </a:r>
            <a:r>
              <a:rPr lang="ru-RU" sz="1400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12D6A8F-8768-4284-B192-70F8B6A4B5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958" y="4182126"/>
            <a:ext cx="3938408" cy="24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44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AD0557-AC22-2BA1-0EFC-9EB7318035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7" y="0"/>
            <a:ext cx="1027089" cy="829159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>
            <a:cxnSpLocks/>
          </p:cNvCxnSpPr>
          <p:nvPr/>
        </p:nvCxnSpPr>
        <p:spPr>
          <a:xfrm>
            <a:off x="8001158" y="1011971"/>
            <a:ext cx="14009" cy="5566221"/>
          </a:xfrm>
          <a:prstGeom prst="line">
            <a:avLst/>
          </a:prstGeom>
          <a:ln>
            <a:solidFill>
              <a:schemeClr val="accent3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275133" y="1396117"/>
            <a:ext cx="77260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</a:rPr>
              <a:t>Отсутствуют диспетчерские наименования пуск/стоп на магнитном пускателе для вентиляции в лакокрасочном участке. </a:t>
            </a:r>
          </a:p>
          <a:p>
            <a:pPr algn="just">
              <a:tabLst>
                <a:tab pos="539750" algn="l"/>
              </a:tabLst>
            </a:pPr>
            <a:r>
              <a:rPr lang="ru-RU" sz="1200" b="1" dirty="0">
                <a:solidFill>
                  <a:schemeClr val="bg1"/>
                </a:solidFill>
              </a:rPr>
              <a:t>п. 4 приложение 9 Правила технической эксплуатации электроустановок потребителей. </a:t>
            </a:r>
            <a:r>
              <a:rPr lang="ru-RU" sz="1600" dirty="0">
                <a:solidFill>
                  <a:schemeClr val="accent4">
                    <a:lumMod val="50000"/>
                  </a:schemeClr>
                </a:solidFill>
                <a:cs typeface="Times New Roman" panose="02020603050405020304" pitchFamily="18" charset="0"/>
              </a:rPr>
              <a:t>Ответственное лицо: 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Главный механик </a:t>
            </a:r>
            <a:r>
              <a:rPr lang="ru-RU" sz="1600" dirty="0" err="1">
                <a:solidFill>
                  <a:schemeClr val="bg1"/>
                </a:solidFill>
                <a:cs typeface="Times New Roman" panose="02020603050405020304" pitchFamily="18" charset="0"/>
              </a:rPr>
              <a:t>Умуров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 Н.Н.</a:t>
            </a:r>
            <a:r>
              <a:rPr lang="en-US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-</a:t>
            </a:r>
            <a:r>
              <a:rPr lang="ru-RU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объявлен выговор</a:t>
            </a: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57129" y="65806"/>
            <a:ext cx="108900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ЗУС</a:t>
            </a:r>
          </a:p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Автобаза №4 город «Зарафшан» 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22FF0C6-CD85-4DCA-8098-372C9B0FD949}"/>
              </a:ext>
            </a:extLst>
          </p:cNvPr>
          <p:cNvSpPr/>
          <p:nvPr/>
        </p:nvSpPr>
        <p:spPr>
          <a:xfrm>
            <a:off x="8822348" y="970974"/>
            <a:ext cx="2600723" cy="392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ru-RU" b="1" dirty="0">
                <a:solidFill>
                  <a:schemeClr val="accent2"/>
                </a:solidFill>
                <a:latin typeface="Palatino Linotype" panose="02040502050505030304" pitchFamily="18" charset="0"/>
              </a:rPr>
              <a:t>Эффективные меры:</a:t>
            </a:r>
            <a:endParaRPr lang="ru-RU" b="1" dirty="0">
              <a:solidFill>
                <a:schemeClr val="accent2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EEE0BF4-4B44-4275-BFC4-EB1785CFB1DA}"/>
              </a:ext>
            </a:extLst>
          </p:cNvPr>
          <p:cNvSpPr/>
          <p:nvPr/>
        </p:nvSpPr>
        <p:spPr>
          <a:xfrm>
            <a:off x="7964741" y="1374634"/>
            <a:ext cx="40012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</a:rPr>
              <a:t>Нанести соответствующие надписи  на кнопках пускателя.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65D9407-E571-4F4D-A2AE-16A63904233E}"/>
              </a:ext>
            </a:extLst>
          </p:cNvPr>
          <p:cNvSpPr/>
          <p:nvPr/>
        </p:nvSpPr>
        <p:spPr>
          <a:xfrm>
            <a:off x="8015167" y="1991389"/>
            <a:ext cx="3845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b="1" dirty="0">
                <a:solidFill>
                  <a:srgbClr val="92D050"/>
                </a:solidFill>
              </a:rPr>
              <a:t>Выполнено:   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67" y="2880171"/>
            <a:ext cx="4364875" cy="3698021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981" y="2880171"/>
            <a:ext cx="3055868" cy="3683989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6A09363-DB3F-4802-B404-001976564055}"/>
              </a:ext>
            </a:extLst>
          </p:cNvPr>
          <p:cNvSpPr/>
          <p:nvPr/>
        </p:nvSpPr>
        <p:spPr>
          <a:xfrm>
            <a:off x="289142" y="944472"/>
            <a:ext cx="77260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b="1" dirty="0">
                <a:solidFill>
                  <a:srgbClr val="FF0000"/>
                </a:solidFill>
              </a:rPr>
              <a:t>J</a:t>
            </a:r>
            <a:r>
              <a:rPr lang="ru-RU" sz="1400" b="1" dirty="0">
                <a:solidFill>
                  <a:srgbClr val="FF0000"/>
                </a:solidFill>
              </a:rPr>
              <a:t>-</a:t>
            </a:r>
            <a:r>
              <a:rPr lang="en-US" sz="1400" b="1" dirty="0">
                <a:solidFill>
                  <a:srgbClr val="FF0000"/>
                </a:solidFill>
              </a:rPr>
              <a:t>4</a:t>
            </a:r>
            <a:r>
              <a:rPr lang="ru-RU" sz="1400" b="1" dirty="0">
                <a:solidFill>
                  <a:srgbClr val="FF0000"/>
                </a:solidFill>
              </a:rPr>
              <a:t>.</a:t>
            </a:r>
            <a:r>
              <a:rPr lang="ru-RU" sz="1400" b="1" dirty="0">
                <a:solidFill>
                  <a:schemeClr val="bg1"/>
                </a:solidFill>
              </a:rPr>
              <a:t> Кнопки механизма ручной остановки промаркированы и находятся в пределах легкой доступности.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1BBD941-4A37-4AF7-8ACF-08E15F6F9AF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278" y="2383627"/>
            <a:ext cx="3757723" cy="418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85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AD0557-AC22-2BA1-0EFC-9EB7318035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7" y="0"/>
            <a:ext cx="1027089" cy="829159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>
            <a:cxnSpLocks/>
          </p:cNvCxnSpPr>
          <p:nvPr/>
        </p:nvCxnSpPr>
        <p:spPr>
          <a:xfrm>
            <a:off x="8001158" y="1011971"/>
            <a:ext cx="18943" cy="5617407"/>
          </a:xfrm>
          <a:prstGeom prst="line">
            <a:avLst/>
          </a:prstGeom>
          <a:ln>
            <a:solidFill>
              <a:schemeClr val="accent3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272916" y="932471"/>
            <a:ext cx="7726025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solidFill>
                  <a:schemeClr val="bg1"/>
                </a:solidFill>
              </a:rPr>
              <a:t>Рекомендация</a:t>
            </a:r>
            <a:r>
              <a:rPr lang="en-US" b="1" dirty="0">
                <a:solidFill>
                  <a:schemeClr val="bg1"/>
                </a:solidFill>
              </a:rPr>
              <a:t>:</a:t>
            </a:r>
            <a:r>
              <a:rPr lang="ru-RU" dirty="0">
                <a:solidFill>
                  <a:schemeClr val="bg1"/>
                </a:solidFill>
              </a:rPr>
              <a:t> Разработать и внедрить карты запретов при ремонте и обслуживании самосвалов и топливозаправщиков марки </a:t>
            </a:r>
            <a:r>
              <a:rPr lang="en-US" dirty="0">
                <a:solidFill>
                  <a:schemeClr val="bg1"/>
                </a:solidFill>
              </a:rPr>
              <a:t>MAN, ISUZU</a:t>
            </a:r>
            <a:r>
              <a:rPr lang="uz-Cyrl-UZ" dirty="0">
                <a:solidFill>
                  <a:schemeClr val="bg1"/>
                </a:solidFill>
              </a:rPr>
              <a:t> и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МАЗ. </a:t>
            </a:r>
          </a:p>
          <a:p>
            <a:pPr algn="just">
              <a:tabLst>
                <a:tab pos="539750" algn="l"/>
              </a:tabLst>
            </a:pPr>
            <a:r>
              <a:rPr lang="ru-RU" sz="1200" b="1" dirty="0">
                <a:solidFill>
                  <a:schemeClr val="bg1"/>
                </a:solidFill>
              </a:rPr>
              <a:t>п.</a:t>
            </a:r>
            <a:r>
              <a:rPr lang="ru-RU" sz="1200" b="1" dirty="0"/>
              <a:t> </a:t>
            </a:r>
            <a:r>
              <a:rPr lang="ru-RU" sz="1200" b="1" dirty="0">
                <a:solidFill>
                  <a:schemeClr val="bg1"/>
                </a:solidFill>
              </a:rPr>
              <a:t>служебная записка № 02-04-01/10/1782 от 13.02.2025г. утв. Главным инженером АО «НГМК».</a:t>
            </a:r>
            <a:endParaRPr lang="ru-RU" sz="1200" dirty="0">
              <a:solidFill>
                <a:schemeClr val="bg1"/>
              </a:solidFill>
            </a:endParaRPr>
          </a:p>
          <a:p>
            <a:pPr algn="just"/>
            <a:r>
              <a:rPr lang="ru-RU" sz="1600" dirty="0">
                <a:solidFill>
                  <a:schemeClr val="accent4">
                    <a:lumMod val="50000"/>
                  </a:schemeClr>
                </a:solidFill>
                <a:cs typeface="Times New Roman" panose="02020603050405020304" pitchFamily="18" charset="0"/>
              </a:rPr>
              <a:t>Ответственное лицо: 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Главный инженер автобаза №4 </a:t>
            </a:r>
            <a:r>
              <a:rPr lang="ru-RU" sz="1600" dirty="0" err="1">
                <a:solidFill>
                  <a:schemeClr val="bg1"/>
                </a:solidFill>
                <a:cs typeface="Times New Roman" panose="02020603050405020304" pitchFamily="18" charset="0"/>
              </a:rPr>
              <a:t>Эргашев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 Н.Н.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57129" y="65806"/>
            <a:ext cx="108900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ЗУС</a:t>
            </a:r>
          </a:p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Автобаза №4 город «Зарафшан» 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22FF0C6-CD85-4DCA-8098-372C9B0FD949}"/>
              </a:ext>
            </a:extLst>
          </p:cNvPr>
          <p:cNvSpPr/>
          <p:nvPr/>
        </p:nvSpPr>
        <p:spPr>
          <a:xfrm>
            <a:off x="8822348" y="970974"/>
            <a:ext cx="2600723" cy="392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ru-RU" b="1" dirty="0">
                <a:solidFill>
                  <a:schemeClr val="accent2"/>
                </a:solidFill>
                <a:latin typeface="Palatino Linotype" panose="02040502050505030304" pitchFamily="18" charset="0"/>
              </a:rPr>
              <a:t>Эффективные меры:</a:t>
            </a:r>
            <a:endParaRPr lang="ru-RU" b="1" dirty="0">
              <a:solidFill>
                <a:schemeClr val="accent2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EEE0BF4-4B44-4275-BFC4-EB1785CFB1DA}"/>
              </a:ext>
            </a:extLst>
          </p:cNvPr>
          <p:cNvSpPr/>
          <p:nvPr/>
        </p:nvSpPr>
        <p:spPr>
          <a:xfrm>
            <a:off x="8020101" y="1316220"/>
            <a:ext cx="39633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</a:rPr>
              <a:t>Необходимо разработать и внедрить карты запретов при ремонте и обслуживании самосвалов и топливозаправщиков марки </a:t>
            </a:r>
            <a:r>
              <a:rPr lang="en-US" dirty="0">
                <a:solidFill>
                  <a:schemeClr val="bg1"/>
                </a:solidFill>
              </a:rPr>
              <a:t>MAN, ISUZU</a:t>
            </a:r>
            <a:r>
              <a:rPr lang="uz-Cyrl-UZ" dirty="0">
                <a:solidFill>
                  <a:schemeClr val="bg1"/>
                </a:solidFill>
              </a:rPr>
              <a:t> и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МАЗ.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65D9407-E571-4F4D-A2AE-16A63904233E}"/>
              </a:ext>
            </a:extLst>
          </p:cNvPr>
          <p:cNvSpPr/>
          <p:nvPr/>
        </p:nvSpPr>
        <p:spPr>
          <a:xfrm>
            <a:off x="8020101" y="3020084"/>
            <a:ext cx="3845080" cy="41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b="1" dirty="0">
                <a:solidFill>
                  <a:srgbClr val="92D050"/>
                </a:solidFill>
              </a:rPr>
              <a:t>Выполняется:  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44" y="2397212"/>
            <a:ext cx="3560965" cy="423216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727" y="2397210"/>
            <a:ext cx="3903835" cy="423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01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AD0557-AC22-2BA1-0EFC-9EB7318035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7" y="0"/>
            <a:ext cx="1027089" cy="829159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8001158" y="1011971"/>
            <a:ext cx="0" cy="5740974"/>
          </a:xfrm>
          <a:prstGeom prst="line">
            <a:avLst/>
          </a:prstGeom>
          <a:ln>
            <a:solidFill>
              <a:schemeClr val="accent3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272916" y="932471"/>
            <a:ext cx="772602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</a:rPr>
              <a:t>В помещении мужской раздевалке из-за повышенной влажности на стенах образовались плесень, солевые отложения которые могут привести к лёгочным заболеваниям работников.</a:t>
            </a:r>
          </a:p>
          <a:p>
            <a:pPr algn="just">
              <a:tabLst>
                <a:tab pos="539750" algn="l"/>
              </a:tabLst>
            </a:pPr>
            <a:r>
              <a:rPr lang="ru-RU" sz="1200" b="1" dirty="0" err="1">
                <a:solidFill>
                  <a:schemeClr val="bg1"/>
                </a:solidFill>
              </a:rPr>
              <a:t>п.п</a:t>
            </a:r>
            <a:r>
              <a:rPr lang="ru-RU" sz="1200" b="1" dirty="0">
                <a:solidFill>
                  <a:schemeClr val="bg1"/>
                </a:solidFill>
              </a:rPr>
              <a:t>. 22.3, 44 Правила по охране труда для работников автомобильного транспорта.</a:t>
            </a:r>
          </a:p>
          <a:p>
            <a:pPr algn="just"/>
            <a:r>
              <a:rPr lang="ru-RU" sz="1600" dirty="0">
                <a:solidFill>
                  <a:schemeClr val="accent4">
                    <a:lumMod val="50000"/>
                  </a:schemeClr>
                </a:solidFill>
                <a:cs typeface="Times New Roman" panose="02020603050405020304" pitchFamily="18" charset="0"/>
              </a:rPr>
              <a:t>Ответственное лицо: 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Начальник участка </a:t>
            </a:r>
            <a:r>
              <a:rPr lang="ru-RU" sz="1600" dirty="0" err="1">
                <a:solidFill>
                  <a:schemeClr val="bg1"/>
                </a:solidFill>
                <a:cs typeface="Times New Roman" panose="02020603050405020304" pitchFamily="18" charset="0"/>
              </a:rPr>
              <a:t>Рузиев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 З.С. -</a:t>
            </a:r>
            <a:r>
              <a:rPr lang="ru-RU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объявлен выговор и лишен премии в размере 50% за февраль месяц.</a:t>
            </a: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57129" y="65806"/>
            <a:ext cx="108900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ЗУС</a:t>
            </a:r>
          </a:p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Фабрика обогащения песка город «Учкудук» 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22FF0C6-CD85-4DCA-8098-372C9B0FD949}"/>
              </a:ext>
            </a:extLst>
          </p:cNvPr>
          <p:cNvSpPr/>
          <p:nvPr/>
        </p:nvSpPr>
        <p:spPr>
          <a:xfrm>
            <a:off x="8822348" y="970974"/>
            <a:ext cx="2600723" cy="392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ru-RU" b="1" dirty="0">
                <a:solidFill>
                  <a:schemeClr val="accent2"/>
                </a:solidFill>
                <a:latin typeface="Palatino Linotype" panose="02040502050505030304" pitchFamily="18" charset="0"/>
              </a:rPr>
              <a:t>Эффективные меры:</a:t>
            </a:r>
            <a:endParaRPr lang="ru-RU" b="1" dirty="0">
              <a:solidFill>
                <a:schemeClr val="accent2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EEE0BF4-4B44-4275-BFC4-EB1785CFB1DA}"/>
              </a:ext>
            </a:extLst>
          </p:cNvPr>
          <p:cNvSpPr/>
          <p:nvPr/>
        </p:nvSpPr>
        <p:spPr>
          <a:xfrm>
            <a:off x="7998941" y="1374634"/>
            <a:ext cx="39670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</a:rPr>
              <a:t>Организовать и произвести косметический ремонт в мужской раздевалке.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65D9407-E571-4F4D-A2AE-16A63904233E}"/>
              </a:ext>
            </a:extLst>
          </p:cNvPr>
          <p:cNvSpPr/>
          <p:nvPr/>
        </p:nvSpPr>
        <p:spPr>
          <a:xfrm>
            <a:off x="8002144" y="2223509"/>
            <a:ext cx="3845080" cy="41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b="1" dirty="0">
                <a:solidFill>
                  <a:srgbClr val="92D050"/>
                </a:solidFill>
              </a:rPr>
              <a:t>Выполняется:   </a:t>
            </a:r>
          </a:p>
        </p:txBody>
      </p:sp>
      <p:pic>
        <p:nvPicPr>
          <p:cNvPr id="30722" name="Picture 2" descr="D:\Sh.Tilavov\Desktop\ЗУС 18.02.2025й\IMG_8848.JPG"/>
          <p:cNvPicPr>
            <a:picLocks noChangeAspect="1" noChangeArrowheads="1"/>
          </p:cNvPicPr>
          <p:nvPr/>
        </p:nvPicPr>
        <p:blipFill>
          <a:blip r:embed="rId3" cstate="print"/>
          <a:srcRect l="29769" r="14884"/>
          <a:stretch>
            <a:fillRect/>
          </a:stretch>
        </p:blipFill>
        <p:spPr bwMode="auto">
          <a:xfrm>
            <a:off x="425069" y="2829956"/>
            <a:ext cx="2973287" cy="3829923"/>
          </a:xfrm>
          <a:prstGeom prst="rect">
            <a:avLst/>
          </a:prstGeom>
          <a:noFill/>
        </p:spPr>
      </p:pic>
      <p:pic>
        <p:nvPicPr>
          <p:cNvPr id="30723" name="Picture 3" descr="D:\Sh.Tilavov\Desktop\ЗУС 18.02.2025й\IMG_884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50508" y="2829956"/>
            <a:ext cx="4340002" cy="3829923"/>
          </a:xfrm>
          <a:prstGeom prst="rect">
            <a:avLst/>
          </a:prstGeom>
          <a:noFill/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572F509-8FE5-4342-8364-5117547731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776" y="2829956"/>
            <a:ext cx="3961866" cy="382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44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AD0557-AC22-2BA1-0EFC-9EB731803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7" y="83975"/>
            <a:ext cx="1027089" cy="82915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132036" y="2598003"/>
            <a:ext cx="106771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Проделанные работы для улучшения состояния рабочих мест и профилактики и предупреждения травматизма </a:t>
            </a:r>
          </a:p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на строительных объектах и подразделениях ЗУС АО «НГМК»</a:t>
            </a:r>
          </a:p>
        </p:txBody>
      </p:sp>
    </p:spTree>
    <p:extLst>
      <p:ext uri="{BB962C8B-B14F-4D97-AF65-F5344CB8AC3E}">
        <p14:creationId xmlns:p14="http://schemas.microsoft.com/office/powerpoint/2010/main" val="1144406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AD0557-AC22-2BA1-0EFC-9EB7318035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7" y="0"/>
            <a:ext cx="1027089" cy="829159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8001158" y="1011971"/>
            <a:ext cx="0" cy="5740974"/>
          </a:xfrm>
          <a:prstGeom prst="line">
            <a:avLst/>
          </a:prstGeom>
          <a:ln>
            <a:solidFill>
              <a:schemeClr val="accent3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272916" y="932471"/>
            <a:ext cx="7726025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</a:rPr>
              <a:t>В помещении прачечной из-за повышенной влажности на стенах местами отслоилась штукатурка, побелка и т.д., что также может привести к заболеваниям верхних дыхательных путей персонала обслуживающих прачечную.</a:t>
            </a:r>
          </a:p>
          <a:p>
            <a:pPr algn="just">
              <a:tabLst>
                <a:tab pos="539750" algn="l"/>
              </a:tabLst>
            </a:pPr>
            <a:r>
              <a:rPr lang="ru-RU" sz="1200" b="1" dirty="0" err="1">
                <a:solidFill>
                  <a:schemeClr val="bg1"/>
                </a:solidFill>
              </a:rPr>
              <a:t>п.п</a:t>
            </a:r>
            <a:r>
              <a:rPr lang="ru-RU" sz="1200" b="1" dirty="0">
                <a:solidFill>
                  <a:schemeClr val="bg1"/>
                </a:solidFill>
              </a:rPr>
              <a:t>. 22.3, 44 Правила по охране труда для работников автомобильного транспорта.</a:t>
            </a:r>
          </a:p>
          <a:p>
            <a:pPr algn="just">
              <a:tabLst>
                <a:tab pos="539750" algn="l"/>
              </a:tabLst>
            </a:pPr>
            <a:r>
              <a:rPr lang="ru-RU" sz="1600" dirty="0">
                <a:solidFill>
                  <a:schemeClr val="accent4">
                    <a:lumMod val="50000"/>
                  </a:schemeClr>
                </a:solidFill>
                <a:cs typeface="Times New Roman" panose="02020603050405020304" pitchFamily="18" charset="0"/>
              </a:rPr>
              <a:t>Ответственное лицо: 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Главный механик </a:t>
            </a:r>
            <a:r>
              <a:rPr lang="ru-RU" sz="1600" dirty="0" err="1">
                <a:solidFill>
                  <a:schemeClr val="bg1"/>
                </a:solidFill>
                <a:cs typeface="Times New Roman" panose="02020603050405020304" pitchFamily="18" charset="0"/>
              </a:rPr>
              <a:t>Умуров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 Н.Н., Главный инженер А/Б№4 </a:t>
            </a:r>
            <a:r>
              <a:rPr lang="ru-RU" sz="1600" dirty="0" err="1">
                <a:solidFill>
                  <a:schemeClr val="bg1"/>
                </a:solidFill>
                <a:cs typeface="Times New Roman" panose="02020603050405020304" pitchFamily="18" charset="0"/>
              </a:rPr>
              <a:t>Эргашев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 Н.Н.</a:t>
            </a:r>
            <a:r>
              <a:rPr lang="en-US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-</a:t>
            </a:r>
            <a:r>
              <a:rPr lang="ru-RU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объявлен выговор и лишены премии в размере 50% за февраль месяц.</a:t>
            </a: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57129" y="65806"/>
            <a:ext cx="108900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ЗУС</a:t>
            </a:r>
          </a:p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Автобаза № 4 город «Зарафшан» 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22FF0C6-CD85-4DCA-8098-372C9B0FD949}"/>
              </a:ext>
            </a:extLst>
          </p:cNvPr>
          <p:cNvSpPr/>
          <p:nvPr/>
        </p:nvSpPr>
        <p:spPr>
          <a:xfrm>
            <a:off x="8822348" y="970974"/>
            <a:ext cx="2600723" cy="392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ru-RU" b="1" dirty="0">
                <a:solidFill>
                  <a:schemeClr val="accent2"/>
                </a:solidFill>
                <a:latin typeface="Palatino Linotype" panose="02040502050505030304" pitchFamily="18" charset="0"/>
              </a:rPr>
              <a:t>Эффективные меры:</a:t>
            </a:r>
            <a:endParaRPr lang="ru-RU" b="1" dirty="0">
              <a:solidFill>
                <a:schemeClr val="accent2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EEE0BF4-4B44-4275-BFC4-EB1785CFB1DA}"/>
              </a:ext>
            </a:extLst>
          </p:cNvPr>
          <p:cNvSpPr/>
          <p:nvPr/>
        </p:nvSpPr>
        <p:spPr>
          <a:xfrm>
            <a:off x="7998693" y="1374634"/>
            <a:ext cx="39673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</a:rPr>
              <a:t>Организовать и произвести капитальный ремонт в прачечной. 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65D9407-E571-4F4D-A2AE-16A63904233E}"/>
              </a:ext>
            </a:extLst>
          </p:cNvPr>
          <p:cNvSpPr/>
          <p:nvPr/>
        </p:nvSpPr>
        <p:spPr>
          <a:xfrm>
            <a:off x="7998693" y="2255001"/>
            <a:ext cx="3845080" cy="41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b="1" dirty="0">
                <a:solidFill>
                  <a:srgbClr val="92D050"/>
                </a:solidFill>
              </a:rPr>
              <a:t>Выполняется:   </a:t>
            </a:r>
          </a:p>
        </p:txBody>
      </p:sp>
      <p:pic>
        <p:nvPicPr>
          <p:cNvPr id="31746" name="Picture 2" descr="D:\Sh.Tilavov\Desktop\ЗУС 18.02.2025й\IMG_8859.JPG"/>
          <p:cNvPicPr>
            <a:picLocks noChangeAspect="1" noChangeArrowheads="1"/>
          </p:cNvPicPr>
          <p:nvPr/>
        </p:nvPicPr>
        <p:blipFill>
          <a:blip r:embed="rId3" cstate="print"/>
          <a:srcRect l="10258" r="20598"/>
          <a:stretch>
            <a:fillRect/>
          </a:stretch>
        </p:blipFill>
        <p:spPr bwMode="auto">
          <a:xfrm>
            <a:off x="270699" y="3120705"/>
            <a:ext cx="3264785" cy="3581285"/>
          </a:xfrm>
          <a:prstGeom prst="rect">
            <a:avLst/>
          </a:prstGeom>
          <a:noFill/>
        </p:spPr>
      </p:pic>
      <p:pic>
        <p:nvPicPr>
          <p:cNvPr id="31747" name="Picture 3" descr="D:\Sh.Tilavov\Desktop\ЗУС 18.02.2025й\IMG_8860.JPG"/>
          <p:cNvPicPr>
            <a:picLocks noChangeAspect="1" noChangeArrowheads="1"/>
          </p:cNvPicPr>
          <p:nvPr/>
        </p:nvPicPr>
        <p:blipFill>
          <a:blip r:embed="rId4" cstate="print"/>
          <a:srcRect r="15438"/>
          <a:stretch>
            <a:fillRect/>
          </a:stretch>
        </p:blipFill>
        <p:spPr bwMode="auto">
          <a:xfrm>
            <a:off x="3684100" y="3120705"/>
            <a:ext cx="4198175" cy="3581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87544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AD0557-AC22-2BA1-0EFC-9EB7318035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7" y="0"/>
            <a:ext cx="1027089" cy="829159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>
            <a:cxnSpLocks/>
          </p:cNvCxnSpPr>
          <p:nvPr/>
        </p:nvCxnSpPr>
        <p:spPr>
          <a:xfrm>
            <a:off x="6451133" y="1065402"/>
            <a:ext cx="0" cy="5552642"/>
          </a:xfrm>
          <a:prstGeom prst="line">
            <a:avLst/>
          </a:prstGeom>
          <a:ln>
            <a:solidFill>
              <a:schemeClr val="accent3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306471" y="993810"/>
            <a:ext cx="614466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Строительная площадка ГМЗ-7</a:t>
            </a:r>
            <a:r>
              <a:rPr lang="en-US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:</a:t>
            </a:r>
            <a:endParaRPr lang="ru-RU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  <a:p>
            <a:pPr algn="just"/>
            <a:r>
              <a:rPr lang="ru-RU" dirty="0">
                <a:solidFill>
                  <a:schemeClr val="bg1"/>
                </a:solidFill>
              </a:rPr>
              <a:t>У штаба на контейнерах вывешены карты запретов, требования по </a:t>
            </a:r>
            <a:r>
              <a:rPr lang="ru-RU" dirty="0" err="1">
                <a:solidFill>
                  <a:schemeClr val="bg1"/>
                </a:solidFill>
              </a:rPr>
              <a:t>СИЗам</a:t>
            </a:r>
            <a:r>
              <a:rPr lang="ru-RU" dirty="0">
                <a:solidFill>
                  <a:schemeClr val="bg1"/>
                </a:solidFill>
              </a:rPr>
              <a:t>, требования при разгрузочно-погрузочных работах, требования по правильному использованию страховочных поясов.</a:t>
            </a:r>
          </a:p>
          <a:p>
            <a:pPr algn="just"/>
            <a:r>
              <a:rPr lang="ru-RU" dirty="0">
                <a:solidFill>
                  <a:schemeClr val="accent4">
                    <a:lumMod val="50000"/>
                  </a:schemeClr>
                </a:solidFill>
                <a:cs typeface="Times New Roman" panose="02020603050405020304" pitchFamily="18" charset="0"/>
              </a:rPr>
              <a:t>Ответственное лицо: </a:t>
            </a:r>
            <a:r>
              <a:rPr lang="ru-RU" dirty="0">
                <a:solidFill>
                  <a:schemeClr val="bg1"/>
                </a:solidFill>
                <a:cs typeface="Times New Roman" panose="02020603050405020304" pitchFamily="18" charset="0"/>
              </a:rPr>
              <a:t>Начальник участка Ф.И.О.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72530" y="9123"/>
            <a:ext cx="108900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ЗУС</a:t>
            </a:r>
          </a:p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Карты запретов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5"/>
          <a:stretch/>
        </p:blipFill>
        <p:spPr>
          <a:xfrm>
            <a:off x="453009" y="2852258"/>
            <a:ext cx="5738060" cy="3765786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D2F49A-0CF2-484C-8170-65A13BB90ED4}"/>
              </a:ext>
            </a:extLst>
          </p:cNvPr>
          <p:cNvSpPr/>
          <p:nvPr/>
        </p:nvSpPr>
        <p:spPr>
          <a:xfrm>
            <a:off x="6451133" y="987661"/>
            <a:ext cx="5557901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МСУ-39 Трест ПЭМ</a:t>
            </a:r>
            <a:r>
              <a:rPr lang="en-US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:</a:t>
            </a:r>
            <a:endParaRPr lang="ru-RU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  <a:p>
            <a:pPr algn="just"/>
            <a:r>
              <a:rPr lang="ru-RU" dirty="0">
                <a:solidFill>
                  <a:schemeClr val="bg1"/>
                </a:solidFill>
              </a:rPr>
              <a:t>При входе в рабочий цех вывешены карты запретов, требования по </a:t>
            </a:r>
            <a:r>
              <a:rPr lang="ru-RU" dirty="0" err="1">
                <a:solidFill>
                  <a:schemeClr val="bg1"/>
                </a:solidFill>
              </a:rPr>
              <a:t>СИЗам</a:t>
            </a:r>
            <a:r>
              <a:rPr lang="ru-RU" dirty="0">
                <a:solidFill>
                  <a:schemeClr val="bg1"/>
                </a:solidFill>
              </a:rPr>
              <a:t>, требования при разгрузочно-погрузочных работах.</a:t>
            </a:r>
          </a:p>
          <a:p>
            <a:pPr algn="just"/>
            <a:r>
              <a:rPr lang="ru-RU" sz="1600" dirty="0">
                <a:solidFill>
                  <a:schemeClr val="accent4">
                    <a:lumMod val="50000"/>
                  </a:schemeClr>
                </a:solidFill>
                <a:cs typeface="Times New Roman" panose="02020603050405020304" pitchFamily="18" charset="0"/>
              </a:rPr>
              <a:t>Ответственное лицо: 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Начальник участка Ф.И.О.</a:t>
            </a:r>
            <a:endParaRPr lang="ru-RU" sz="1600" b="1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FB51472-64CC-4B1E-B379-C6DF951FDE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313" y="2516697"/>
            <a:ext cx="5143948" cy="410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42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AD0557-AC22-2BA1-0EFC-9EB7318035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7" y="0"/>
            <a:ext cx="1027089" cy="82915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913807" y="78406"/>
            <a:ext cx="108900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Управления производственно-технической комплектации, ЗУС  </a:t>
            </a:r>
          </a:p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Складирование крупногабаритных грузов и прокатных изделий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37FFC2C-7F31-4E11-9F6C-F5A0AC72D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89" y="1308684"/>
            <a:ext cx="5961612" cy="4969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>
            <a:extLst>
              <a:ext uri="{FF2B5EF4-FFF2-40B4-BE49-F238E27FC236}">
                <a16:creationId xmlns:a16="http://schemas.microsoft.com/office/drawing/2014/main" id="{C010A918-2D1C-4AEA-91BF-BC83014BF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138" y="1308684"/>
            <a:ext cx="5050764" cy="4969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4491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AD0557-AC22-2BA1-0EFC-9EB731803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7" y="0"/>
            <a:ext cx="1027089" cy="82915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707274" y="60636"/>
            <a:ext cx="108900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Сравнительный анализ существенных нарушений по ЗУС</a:t>
            </a:r>
          </a:p>
          <a:p>
            <a:pPr algn="ctr"/>
            <a:r>
              <a:rPr lang="ru-RU" sz="20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 </a:t>
            </a:r>
            <a:endParaRPr lang="en-US" sz="2000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DC83EEF-2AF8-46A9-B47E-5F88FD08D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12398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3E3ADB03-B7C9-42D9-9A51-37AEF0DC1C80}"/>
              </a:ext>
            </a:extLst>
          </p:cNvPr>
          <p:cNvGraphicFramePr>
            <a:graphicFrameLocks noGrp="1"/>
          </p:cNvGraphicFramePr>
          <p:nvPr/>
        </p:nvGraphicFramePr>
        <p:xfrm>
          <a:off x="268357" y="829160"/>
          <a:ext cx="11767930" cy="5807236"/>
        </p:xfrm>
        <a:graphic>
          <a:graphicData uri="http://schemas.openxmlformats.org/drawingml/2006/table">
            <a:tbl>
              <a:tblPr firstRow="1" firstCol="1" bandRow="1"/>
              <a:tblGrid>
                <a:gridCol w="5592482">
                  <a:extLst>
                    <a:ext uri="{9D8B030D-6E8A-4147-A177-3AD203B41FA5}">
                      <a16:colId xmlns:a16="http://schemas.microsoft.com/office/drawing/2014/main" val="1319652647"/>
                    </a:ext>
                  </a:extLst>
                </a:gridCol>
                <a:gridCol w="6175448">
                  <a:extLst>
                    <a:ext uri="{9D8B030D-6E8A-4147-A177-3AD203B41FA5}">
                      <a16:colId xmlns:a16="http://schemas.microsoft.com/office/drawing/2014/main" val="3939887899"/>
                    </a:ext>
                  </a:extLst>
                </a:gridCol>
              </a:tblGrid>
              <a:tr h="617630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Нарушения выявленные со стороны</a:t>
                      </a:r>
                      <a:endParaRPr lang="ru-RU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indent="45021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выездной комиссии АО «НГМК» 17-18.02.2025 г.</a:t>
                      </a:r>
                    </a:p>
                    <a:p>
                      <a:pPr indent="45021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 нарушений </a:t>
                      </a:r>
                      <a:endParaRPr lang="ru-RU" sz="2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indent="2921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Нарушения выявленные РУ «Навои» и ЦУ ГУ </a:t>
                      </a:r>
                      <a:r>
                        <a:rPr lang="ru-RU" sz="1400" b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ОТиТБ</a:t>
                      </a:r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АО «НГМК»</a:t>
                      </a:r>
                    </a:p>
                    <a:p>
                      <a:pPr indent="2921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 период с 17.01.2025 г. по 17.02.2025г</a:t>
                      </a:r>
                    </a:p>
                    <a:p>
                      <a:pPr indent="2921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 нарушений</a:t>
                      </a:r>
                      <a:endParaRPr lang="ru-RU" sz="2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959073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lang="ru-RU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С-</a:t>
                      </a: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ru-RU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 Наличие, исправность, достаточность защитных ограждений, предохранительных устройств.</a:t>
                      </a: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68358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ЗУС – 6 нарушения</a:t>
                      </a:r>
                      <a:endParaRPr lang="ru-RU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ЗУС – 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</a:t>
                      </a:r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нарушения</a:t>
                      </a:r>
                      <a:endParaRPr lang="ru-RU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495137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ru-RU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ru-RU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 Конвейеры: дефекты рамы, ленты, барабанов и роликов.</a:t>
                      </a: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01469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ЗУС – 1 нарушение</a:t>
                      </a:r>
                      <a:endParaRPr lang="ru-RU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ЗУС – Нарушение отсутствует</a:t>
                      </a:r>
                      <a:endParaRPr lang="ru-RU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105945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lang="ru-RU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С-11. Технологические площадки и переходы, лестничные марши (исправность, следы коррозии, ограждения, предупреждающие знаки).</a:t>
                      </a: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18385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ЗУС – 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нарушения</a:t>
                      </a:r>
                      <a:endParaRPr lang="ru-RU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ЗУС – Нарушение отсутствует</a:t>
                      </a:r>
                      <a:endParaRPr lang="ru-RU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068734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just"/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ru-RU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-3. Наличие защитных ограждений (кожухов) вращающихся частей оборудования.</a:t>
                      </a: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ru-RU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5647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ЗУС – 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нарушения</a:t>
                      </a:r>
                      <a:endParaRPr lang="ru-RU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ЗУС – 1 нарушение</a:t>
                      </a:r>
                      <a:endParaRPr lang="ru-RU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245771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lang="ru-RU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Е-5. Использование и хранение баллонов с сжатыми, сжиженными и растворёнными под давлением газами.</a:t>
                      </a: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endParaRPr lang="ru-RU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93549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ЗУС – 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нарушения</a:t>
                      </a:r>
                      <a:endParaRPr lang="ru-RU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ЗУС – 4 нарушения</a:t>
                      </a:r>
                      <a:endParaRPr lang="ru-RU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990579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ru-RU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1-</a:t>
                      </a: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ru-RU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 Участок территории, на которой выполняются работы на высоте, огражден сигнальным ограждением. Проезд техники и проход персонала, не связанного с выполнением работ, исключён.</a:t>
                      </a: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endParaRPr lang="ru-RU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40796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ЗУС – 1 нарушение</a:t>
                      </a:r>
                      <a:endParaRPr lang="ru-RU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ЗУС – Нарушение отсутствует</a:t>
                      </a:r>
                      <a:endParaRPr lang="ru-RU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938345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ru-RU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-1. Порядок и контроль выпуска на линию автотранспорта.</a:t>
                      </a: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endParaRPr lang="ru-RU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47623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ЗУС – 1 нарушение</a:t>
                      </a:r>
                      <a:endParaRPr lang="ru-RU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ЗУС – Нарушение отсутствует</a:t>
                      </a:r>
                      <a:endParaRPr lang="ru-RU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1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519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AD0557-AC22-2BA1-0EFC-9EB731803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7" y="0"/>
            <a:ext cx="1027089" cy="82915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748407" y="306734"/>
            <a:ext cx="108900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Сравнительный анализ существенных нарушений по ЗУС</a:t>
            </a:r>
            <a:endParaRPr lang="en-US" sz="2000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DC83EEF-2AF8-46A9-B47E-5F88FD08D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12398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3E3ADB03-B7C9-42D9-9A51-37AEF0DC1C80}"/>
              </a:ext>
            </a:extLst>
          </p:cNvPr>
          <p:cNvGraphicFramePr>
            <a:graphicFrameLocks noGrp="1"/>
          </p:cNvGraphicFramePr>
          <p:nvPr/>
        </p:nvGraphicFramePr>
        <p:xfrm>
          <a:off x="268357" y="829160"/>
          <a:ext cx="11767930" cy="5640040"/>
        </p:xfrm>
        <a:graphic>
          <a:graphicData uri="http://schemas.openxmlformats.org/drawingml/2006/table">
            <a:tbl>
              <a:tblPr firstRow="1" firstCol="1" bandRow="1"/>
              <a:tblGrid>
                <a:gridCol w="5592482">
                  <a:extLst>
                    <a:ext uri="{9D8B030D-6E8A-4147-A177-3AD203B41FA5}">
                      <a16:colId xmlns:a16="http://schemas.microsoft.com/office/drawing/2014/main" val="1319652647"/>
                    </a:ext>
                  </a:extLst>
                </a:gridCol>
                <a:gridCol w="6175448">
                  <a:extLst>
                    <a:ext uri="{9D8B030D-6E8A-4147-A177-3AD203B41FA5}">
                      <a16:colId xmlns:a16="http://schemas.microsoft.com/office/drawing/2014/main" val="3939887899"/>
                    </a:ext>
                  </a:extLst>
                </a:gridCol>
              </a:tblGrid>
              <a:tr h="617630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Нарушения выявленные со стороны</a:t>
                      </a:r>
                      <a:endParaRPr lang="ru-RU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indent="45021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выездной комиссии АО «НГМК» 17-18.02.2025 г.</a:t>
                      </a:r>
                      <a:endParaRPr lang="ru-RU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indent="2921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Нарушения выявленные РУ «Навои» и ЦУ ГУ </a:t>
                      </a:r>
                      <a:r>
                        <a:rPr lang="ru-RU" sz="1400" b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ОТиТБ</a:t>
                      </a:r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АО «НГМК»</a:t>
                      </a:r>
                    </a:p>
                    <a:p>
                      <a:pPr indent="2921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 период с 17.01.2025 г. по </a:t>
                      </a:r>
                      <a:r>
                        <a:rPr lang="ru-RU" sz="1400" b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н.в</a:t>
                      </a:r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endParaRPr lang="ru-RU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959073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ru-RU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1-</a:t>
                      </a: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lang="ru-RU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 Инструмент и материалы, на рабочей площадке находящейся на высоте, размещены с учётом исключения их падения на нижележащую поверхность</a:t>
                      </a: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683587"/>
                  </a:ext>
                </a:extLst>
              </a:tr>
              <a:tr h="313533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ЗУС – 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нарушения</a:t>
                      </a:r>
                      <a:endParaRPr lang="ru-RU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ЗУС – Нарушение отсутствует</a:t>
                      </a:r>
                      <a:endParaRPr lang="ru-RU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495137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ru-RU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ru-RU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 Установлено защитное ограждение, предотвращающее контакт работника с вращающимися/движущимися частями оборудования</a:t>
                      </a: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01469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ЗУС – 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нарушение</a:t>
                      </a:r>
                      <a:endParaRPr lang="ru-RU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ЗУС – Нарушение отсутствует</a:t>
                      </a:r>
                      <a:endParaRPr lang="ru-RU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105945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</a:t>
                      </a:r>
                      <a:r>
                        <a:rPr lang="ru-RU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ru-RU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 Грузозахватные приспособления, соединительные элементы и тара. (состояние, места хранения, документация)</a:t>
                      </a: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18385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ЗУС – 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нарушения</a:t>
                      </a:r>
                      <a:endParaRPr lang="ru-RU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ЗУС – 2 нарушения</a:t>
                      </a:r>
                      <a:endParaRPr lang="ru-RU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068734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just"/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ru-RU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1-</a:t>
                      </a: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ru-RU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 Место крепления страховочного стропа и его длина обеспечивает безопасность работника в случае падения с высоты</a:t>
                      </a: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ru-RU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5647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ЗУС – 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нарушения</a:t>
                      </a:r>
                      <a:endParaRPr lang="ru-RU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ЗУС – Нарушение отсутствует</a:t>
                      </a:r>
                      <a:endParaRPr lang="ru-RU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245771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ru-RU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1-</a:t>
                      </a: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</a:t>
                      </a:r>
                      <a:r>
                        <a:rPr lang="ru-RU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 Леса, соответствуют требованиям безопасности (если применимо)</a:t>
                      </a: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endParaRPr lang="ru-RU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935496"/>
                  </a:ext>
                </a:extLst>
              </a:tr>
              <a:tr h="299400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ЗУС – 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нарушения</a:t>
                      </a:r>
                      <a:endParaRPr lang="ru-RU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ЗУС – Нарушение отсутствует</a:t>
                      </a:r>
                      <a:endParaRPr lang="ru-RU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990579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ru-RU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1-</a:t>
                      </a: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ru-RU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 Работники используют безопасные методы при передвижении по разноуровневым поверхностям</a:t>
                      </a: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endParaRPr lang="ru-RU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40796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ЗУС – 1 нарушение</a:t>
                      </a:r>
                      <a:endParaRPr lang="ru-RU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ЗУС – Нарушение отсутствует</a:t>
                      </a:r>
                      <a:endParaRPr lang="ru-RU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938345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lang="en-US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ru-RU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-8. Наличие и исправность </a:t>
                      </a:r>
                      <a:r>
                        <a:rPr lang="ru-RU" sz="1400" b="1" kern="12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КиП</a:t>
                      </a:r>
                      <a:r>
                        <a:rPr lang="ru-RU" sz="1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на оборудовании, работающем под избыточным давлением, наличие метрологических паспортов</a:t>
                      </a: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endParaRPr lang="ru-RU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47623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ЗУС – 1 нарушение</a:t>
                      </a:r>
                      <a:endParaRPr lang="ru-RU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ЗУС – 2 нарушения</a:t>
                      </a:r>
                      <a:endParaRPr lang="ru-RU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86" marR="50386" marT="82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1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2963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AD0557-AC22-2BA1-0EFC-9EB7318035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7" y="0"/>
            <a:ext cx="1027089" cy="829159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8001158" y="1011971"/>
            <a:ext cx="0" cy="5740974"/>
          </a:xfrm>
          <a:prstGeom prst="line">
            <a:avLst/>
          </a:prstGeom>
          <a:ln>
            <a:solidFill>
              <a:schemeClr val="accent3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235308" y="1282301"/>
            <a:ext cx="772602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</a:rPr>
              <a:t>Под конвейерами </a:t>
            </a:r>
            <a:r>
              <a:rPr lang="uz-Cyrl-UZ" dirty="0">
                <a:solidFill>
                  <a:schemeClr val="bg1"/>
                </a:solidFill>
              </a:rPr>
              <a:t>№2 (инв. №6600000801) и №3 (инв. №6600000801),  </a:t>
            </a:r>
            <a:r>
              <a:rPr lang="ru-RU" dirty="0">
                <a:solidFill>
                  <a:schemeClr val="bg1"/>
                </a:solidFill>
              </a:rPr>
              <a:t>место прохода людей не огражден сплошной обшивкой, исключающей возможность падения транспортируемого материала. </a:t>
            </a:r>
          </a:p>
          <a:p>
            <a:pPr algn="just">
              <a:tabLst>
                <a:tab pos="539750" algn="l"/>
              </a:tabLst>
            </a:pPr>
            <a:r>
              <a:rPr lang="ru-RU" sz="1200" b="1" dirty="0">
                <a:solidFill>
                  <a:schemeClr val="bg1"/>
                </a:solidFill>
              </a:rPr>
              <a:t>п. 408</a:t>
            </a:r>
            <a:r>
              <a:rPr lang="ru-RU" sz="1200" b="1" dirty="0"/>
              <a:t> </a:t>
            </a:r>
            <a:r>
              <a:rPr lang="ru-RU" sz="1200" b="1" dirty="0">
                <a:solidFill>
                  <a:schemeClr val="bg1"/>
                </a:solidFill>
              </a:rPr>
              <a:t>ПБ работ при дроблении, сортировке, обогащении полезных ископаемых и окусковании руд и концентратов.</a:t>
            </a:r>
            <a:endParaRPr lang="ru-RU" sz="1200" dirty="0">
              <a:solidFill>
                <a:schemeClr val="bg1"/>
              </a:solidFill>
            </a:endParaRPr>
          </a:p>
          <a:p>
            <a:pPr algn="just"/>
            <a:r>
              <a:rPr lang="ru-RU" sz="1600" dirty="0">
                <a:solidFill>
                  <a:schemeClr val="accent4">
                    <a:lumMod val="50000"/>
                  </a:schemeClr>
                </a:solidFill>
                <a:cs typeface="Times New Roman" panose="02020603050405020304" pitchFamily="18" charset="0"/>
              </a:rPr>
              <a:t>Ответственное лицо: 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Начальник участка </a:t>
            </a:r>
            <a:r>
              <a:rPr lang="ru-RU" sz="1600" dirty="0" err="1">
                <a:solidFill>
                  <a:schemeClr val="bg1"/>
                </a:solidFill>
                <a:cs typeface="Times New Roman" panose="02020603050405020304" pitchFamily="18" charset="0"/>
              </a:rPr>
              <a:t>Рузиев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 З.С., Электромеханик </a:t>
            </a:r>
            <a:r>
              <a:rPr lang="ru-RU" sz="1600" dirty="0" err="1">
                <a:solidFill>
                  <a:schemeClr val="bg1"/>
                </a:solidFill>
                <a:cs typeface="Times New Roman" panose="02020603050405020304" pitchFamily="18" charset="0"/>
              </a:rPr>
              <a:t>Хайитов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 С.И. </a:t>
            </a:r>
            <a:r>
              <a:rPr lang="en-US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-</a:t>
            </a:r>
            <a:r>
              <a:rPr lang="ru-RU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объявлен выговор и лишены премии в размере 100% за февраль месяц.</a:t>
            </a: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22FF0C6-CD85-4DCA-8098-372C9B0FD949}"/>
              </a:ext>
            </a:extLst>
          </p:cNvPr>
          <p:cNvSpPr/>
          <p:nvPr/>
        </p:nvSpPr>
        <p:spPr>
          <a:xfrm>
            <a:off x="8853340" y="815603"/>
            <a:ext cx="2600723" cy="392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ru-RU" b="1" dirty="0">
                <a:solidFill>
                  <a:schemeClr val="accent2"/>
                </a:solidFill>
                <a:latin typeface="Palatino Linotype" panose="02040502050505030304" pitchFamily="18" charset="0"/>
              </a:rPr>
              <a:t>Эффективные меры:</a:t>
            </a:r>
            <a:endParaRPr lang="ru-RU" b="1" dirty="0">
              <a:solidFill>
                <a:schemeClr val="accent2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EEE0BF4-4B44-4275-BFC4-EB1785CFB1DA}"/>
              </a:ext>
            </a:extLst>
          </p:cNvPr>
          <p:cNvSpPr/>
          <p:nvPr/>
        </p:nvSpPr>
        <p:spPr>
          <a:xfrm>
            <a:off x="8011614" y="1107562"/>
            <a:ext cx="41024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</a:rPr>
              <a:t>Установить сплошную обшивку под конвейерами №2 и №3 в месте прохода людей.</a:t>
            </a:r>
            <a:r>
              <a:rPr lang="ru-RU" dirty="0"/>
              <a:t>.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65D9407-E571-4F4D-A2AE-16A63904233E}"/>
              </a:ext>
            </a:extLst>
          </p:cNvPr>
          <p:cNvSpPr/>
          <p:nvPr/>
        </p:nvSpPr>
        <p:spPr>
          <a:xfrm>
            <a:off x="8026700" y="1958136"/>
            <a:ext cx="3845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b="1" dirty="0">
                <a:solidFill>
                  <a:srgbClr val="92D050"/>
                </a:solidFill>
              </a:rPr>
              <a:t>Выполнено:   </a:t>
            </a:r>
          </a:p>
        </p:txBody>
      </p:sp>
      <p:pic>
        <p:nvPicPr>
          <p:cNvPr id="23555" name="Picture 3" descr="D:\MN.Bozorova\Desktop\Аминджанов\Фото\IMG_2108.JPG"/>
          <p:cNvPicPr>
            <a:picLocks noChangeAspect="1" noChangeArrowheads="1"/>
          </p:cNvPicPr>
          <p:nvPr/>
        </p:nvPicPr>
        <p:blipFill>
          <a:blip r:embed="rId4" cstate="print"/>
          <a:srcRect r="18863"/>
          <a:stretch>
            <a:fillRect/>
          </a:stretch>
        </p:blipFill>
        <p:spPr bwMode="auto">
          <a:xfrm>
            <a:off x="275133" y="3565322"/>
            <a:ext cx="3733800" cy="3107524"/>
          </a:xfrm>
          <a:prstGeom prst="rect">
            <a:avLst/>
          </a:prstGeom>
          <a:noFill/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8E40941-4057-46CA-8986-F04FE3A30956}"/>
              </a:ext>
            </a:extLst>
          </p:cNvPr>
          <p:cNvSpPr/>
          <p:nvPr/>
        </p:nvSpPr>
        <p:spPr>
          <a:xfrm>
            <a:off x="957129" y="65806"/>
            <a:ext cx="108900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Фабрика обогащения песка ЗУС</a:t>
            </a:r>
            <a:r>
              <a:rPr lang="en-US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город «Учкудук»</a:t>
            </a:r>
          </a:p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Существенное нарушение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52940F3-2D44-4CDC-92F5-20B2665FFFAF}"/>
              </a:ext>
            </a:extLst>
          </p:cNvPr>
          <p:cNvSpPr/>
          <p:nvPr/>
        </p:nvSpPr>
        <p:spPr>
          <a:xfrm>
            <a:off x="275133" y="845952"/>
            <a:ext cx="77260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b="1" dirty="0">
                <a:solidFill>
                  <a:srgbClr val="FF0000"/>
                </a:solidFill>
              </a:rPr>
              <a:t>С-11.</a:t>
            </a:r>
            <a:r>
              <a:rPr lang="ru-RU" sz="1400" b="1" dirty="0">
                <a:solidFill>
                  <a:schemeClr val="bg1"/>
                </a:solidFill>
              </a:rPr>
              <a:t> Технологические площадки и переходы, лестничные марши (исправность, следы коррозии, ограждения, предупреждающие знаки).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7F5735D-B183-4C34-9DC3-45892081C9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814" y="2390043"/>
            <a:ext cx="3470111" cy="1955454"/>
          </a:xfrm>
          <a:prstGeom prst="rect">
            <a:avLst/>
          </a:prstGeom>
        </p:spPr>
      </p:pic>
      <p:pic>
        <p:nvPicPr>
          <p:cNvPr id="16" name="Picture 2" descr="D:\MN.Bozorova\Desktop\Аминджанов\Фото\IMG_2132.JPG">
            <a:extLst>
              <a:ext uri="{FF2B5EF4-FFF2-40B4-BE49-F238E27FC236}">
                <a16:creationId xmlns:a16="http://schemas.microsoft.com/office/drawing/2014/main" id="{F66B8CB8-01E6-4638-9C1A-78517DB08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47632" y="3565322"/>
            <a:ext cx="3693871" cy="3107524"/>
          </a:xfrm>
          <a:prstGeom prst="rect">
            <a:avLst/>
          </a:prstGeom>
          <a:noFill/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092036A-0BC2-413E-8ACD-82D76F017A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813" y="4438200"/>
            <a:ext cx="3470105" cy="22204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EEE8CD0-A344-4D24-BD09-2B953B2221FA}"/>
              </a:ext>
            </a:extLst>
          </p:cNvPr>
          <p:cNvSpPr txBox="1"/>
          <p:nvPr/>
        </p:nvSpPr>
        <p:spPr>
          <a:xfrm>
            <a:off x="3372497" y="3691726"/>
            <a:ext cx="615480" cy="369332"/>
          </a:xfrm>
          <a:prstGeom prst="rect">
            <a:avLst/>
          </a:prstGeom>
          <a:noFill/>
        </p:spPr>
        <p:txBody>
          <a:bodyPr wrap="none" lIns="72000" rtlCol="0">
            <a:spAutoFit/>
          </a:bodyPr>
          <a:lstStyle/>
          <a:p>
            <a:r>
              <a:rPr lang="ru-RU" b="1" dirty="0">
                <a:solidFill>
                  <a:srgbClr val="FFFF00"/>
                </a:solidFill>
              </a:rPr>
              <a:t>№2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ECE6BC-BD5D-4622-A076-8EDF8CE30E86}"/>
              </a:ext>
            </a:extLst>
          </p:cNvPr>
          <p:cNvSpPr txBox="1"/>
          <p:nvPr/>
        </p:nvSpPr>
        <p:spPr>
          <a:xfrm>
            <a:off x="7225018" y="3652180"/>
            <a:ext cx="615480" cy="369332"/>
          </a:xfrm>
          <a:prstGeom prst="rect">
            <a:avLst/>
          </a:prstGeom>
          <a:noFill/>
        </p:spPr>
        <p:txBody>
          <a:bodyPr wrap="none" lIns="72000" rtlCol="0">
            <a:spAutoFit/>
          </a:bodyPr>
          <a:lstStyle/>
          <a:p>
            <a:r>
              <a:rPr lang="ru-RU" b="1" dirty="0">
                <a:solidFill>
                  <a:srgbClr val="FFFF00"/>
                </a:solidFill>
              </a:rPr>
              <a:t>№3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EF9EFC-AD5E-414C-8138-BCC8E6B0623F}"/>
              </a:ext>
            </a:extLst>
          </p:cNvPr>
          <p:cNvSpPr txBox="1"/>
          <p:nvPr/>
        </p:nvSpPr>
        <p:spPr>
          <a:xfrm>
            <a:off x="11015438" y="6261829"/>
            <a:ext cx="615480" cy="369332"/>
          </a:xfrm>
          <a:prstGeom prst="rect">
            <a:avLst/>
          </a:prstGeom>
          <a:noFill/>
        </p:spPr>
        <p:txBody>
          <a:bodyPr wrap="none" lIns="72000" rtlCol="0">
            <a:spAutoFit/>
          </a:bodyPr>
          <a:lstStyle/>
          <a:p>
            <a:r>
              <a:rPr lang="ru-RU" b="1" dirty="0">
                <a:solidFill>
                  <a:srgbClr val="FFFF00"/>
                </a:solidFill>
              </a:rPr>
              <a:t>№3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745F5A-06B5-4653-9A1E-7E02196E2A30}"/>
              </a:ext>
            </a:extLst>
          </p:cNvPr>
          <p:cNvSpPr txBox="1"/>
          <p:nvPr/>
        </p:nvSpPr>
        <p:spPr>
          <a:xfrm>
            <a:off x="11015438" y="3976165"/>
            <a:ext cx="615480" cy="369332"/>
          </a:xfrm>
          <a:prstGeom prst="rect">
            <a:avLst/>
          </a:prstGeom>
          <a:noFill/>
        </p:spPr>
        <p:txBody>
          <a:bodyPr wrap="none" lIns="72000" rtlCol="0">
            <a:spAutoFit/>
          </a:bodyPr>
          <a:lstStyle/>
          <a:p>
            <a:r>
              <a:rPr lang="ru-RU" b="1" dirty="0">
                <a:solidFill>
                  <a:srgbClr val="FFFF00"/>
                </a:solidFill>
              </a:rPr>
              <a:t>№2 </a:t>
            </a:r>
          </a:p>
        </p:txBody>
      </p:sp>
    </p:spTree>
    <p:extLst>
      <p:ext uri="{BB962C8B-B14F-4D97-AF65-F5344CB8AC3E}">
        <p14:creationId xmlns:p14="http://schemas.microsoft.com/office/powerpoint/2010/main" val="2687544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AD0557-AC22-2BA1-0EFC-9EB7318035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7" y="0"/>
            <a:ext cx="1027089" cy="829159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8001158" y="1011971"/>
            <a:ext cx="0" cy="5740974"/>
          </a:xfrm>
          <a:prstGeom prst="line">
            <a:avLst/>
          </a:prstGeom>
          <a:ln>
            <a:solidFill>
              <a:schemeClr val="accent3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216469" y="1289957"/>
            <a:ext cx="772602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tabLst>
                <a:tab pos="539750" algn="l"/>
              </a:tabLst>
            </a:pPr>
            <a:r>
              <a:rPr lang="ru-RU" sz="1200" b="1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Под  лестницей ведущей на конвейерную ленту №2 имеется  обрыв высотой около 70 см, что не представляется возможным безопасно подняться на площадку для обслуживания персоналом конвейерной ленты.</a:t>
            </a:r>
          </a:p>
          <a:p>
            <a:pPr algn="just">
              <a:tabLst>
                <a:tab pos="539750" algn="l"/>
              </a:tabLst>
            </a:pPr>
            <a:r>
              <a:rPr lang="ru-RU" sz="1200" b="1" dirty="0">
                <a:solidFill>
                  <a:schemeClr val="bg1"/>
                </a:solidFill>
              </a:rPr>
              <a:t>п. 27 ПБ работ при дроблении, сортировке, обогащении полезных ископаемых и окусковании руд и концентратов.</a:t>
            </a:r>
            <a:endParaRPr lang="ru-RU" sz="1200" dirty="0">
              <a:solidFill>
                <a:schemeClr val="bg1"/>
              </a:solidFill>
            </a:endParaRPr>
          </a:p>
          <a:p>
            <a:pPr algn="just"/>
            <a:r>
              <a:rPr lang="ru-RU" sz="1600" dirty="0">
                <a:solidFill>
                  <a:schemeClr val="accent4">
                    <a:lumMod val="50000"/>
                  </a:schemeClr>
                </a:solidFill>
                <a:cs typeface="Times New Roman" panose="02020603050405020304" pitchFamily="18" charset="0"/>
              </a:rPr>
              <a:t>Ответственное лицо: 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Начальник участка </a:t>
            </a:r>
            <a:r>
              <a:rPr lang="ru-RU" sz="1600" dirty="0" err="1">
                <a:solidFill>
                  <a:schemeClr val="bg1"/>
                </a:solidFill>
                <a:cs typeface="Times New Roman" panose="02020603050405020304" pitchFamily="18" charset="0"/>
              </a:rPr>
              <a:t>Рузиев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 З.С., Электромеханик </a:t>
            </a:r>
            <a:r>
              <a:rPr lang="ru-RU" sz="1600" dirty="0" err="1">
                <a:solidFill>
                  <a:schemeClr val="bg1"/>
                </a:solidFill>
                <a:cs typeface="Times New Roman" panose="02020603050405020304" pitchFamily="18" charset="0"/>
              </a:rPr>
              <a:t>Хайитов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 С.И. </a:t>
            </a:r>
            <a:r>
              <a:rPr lang="en-US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-</a:t>
            </a:r>
            <a:r>
              <a:rPr lang="ru-RU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объявлен выговор и лишены премии в размере 100% за февраль месяц.</a:t>
            </a: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57129" y="65806"/>
            <a:ext cx="108900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Фабрика обогащения песка, ЗУС город «Учкудук»</a:t>
            </a:r>
          </a:p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Существенное нарушение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22FF0C6-CD85-4DCA-8098-372C9B0FD949}"/>
              </a:ext>
            </a:extLst>
          </p:cNvPr>
          <p:cNvSpPr/>
          <p:nvPr/>
        </p:nvSpPr>
        <p:spPr>
          <a:xfrm>
            <a:off x="8831102" y="962609"/>
            <a:ext cx="2600723" cy="392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ru-RU" b="1" dirty="0">
                <a:solidFill>
                  <a:schemeClr val="accent2"/>
                </a:solidFill>
                <a:latin typeface="Palatino Linotype" panose="02040502050505030304" pitchFamily="18" charset="0"/>
              </a:rPr>
              <a:t>Эффективные меры:</a:t>
            </a:r>
            <a:endParaRPr lang="ru-RU" b="1" dirty="0">
              <a:solidFill>
                <a:schemeClr val="accent2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EEE0BF4-4B44-4275-BFC4-EB1785CFB1DA}"/>
              </a:ext>
            </a:extLst>
          </p:cNvPr>
          <p:cNvSpPr/>
          <p:nvPr/>
        </p:nvSpPr>
        <p:spPr>
          <a:xfrm>
            <a:off x="8001158" y="1279496"/>
            <a:ext cx="396484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</a:rPr>
              <a:t>1.</a:t>
            </a:r>
            <a:r>
              <a:rPr lang="ru-RU" b="1" dirty="0">
                <a:solidFill>
                  <a:schemeClr val="bg1"/>
                </a:solidFill>
              </a:rPr>
              <a:t>Немедленно</a:t>
            </a:r>
            <a:r>
              <a:rPr lang="ru-RU" dirty="0">
                <a:solidFill>
                  <a:schemeClr val="bg1"/>
                </a:solidFill>
              </a:rPr>
              <a:t> нарастить лестничный  марш до нижней отметки.</a:t>
            </a:r>
          </a:p>
          <a:p>
            <a:pPr algn="just"/>
            <a:r>
              <a:rPr lang="ru-RU" dirty="0">
                <a:solidFill>
                  <a:schemeClr val="bg1"/>
                </a:solidFill>
              </a:rPr>
              <a:t>2.Ответственным лицам проконтролировать правильность и прочность установки лестничного марша.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65D9407-E571-4F4D-A2AE-16A63904233E}"/>
              </a:ext>
            </a:extLst>
          </p:cNvPr>
          <p:cNvSpPr/>
          <p:nvPr/>
        </p:nvSpPr>
        <p:spPr>
          <a:xfrm>
            <a:off x="8022456" y="3198167"/>
            <a:ext cx="3845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b="1" dirty="0">
                <a:solidFill>
                  <a:srgbClr val="92D050"/>
                </a:solidFill>
              </a:rPr>
              <a:t>Выполнено:   </a:t>
            </a:r>
          </a:p>
        </p:txBody>
      </p:sp>
      <p:pic>
        <p:nvPicPr>
          <p:cNvPr id="23557" name="Picture 5" descr="D:\Sh.Tilavov\Desktop\ЗУС 18.02.2025й\IMG_880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0121" y="3556932"/>
            <a:ext cx="4064474" cy="3073393"/>
          </a:xfrm>
          <a:prstGeom prst="rect">
            <a:avLst/>
          </a:prstGeom>
          <a:noFill/>
        </p:spPr>
      </p:pic>
      <p:cxnSp>
        <p:nvCxnSpPr>
          <p:cNvPr id="18" name="Прямая со стрелкой 17"/>
          <p:cNvCxnSpPr/>
          <p:nvPr/>
        </p:nvCxnSpPr>
        <p:spPr>
          <a:xfrm>
            <a:off x="6377940" y="3474720"/>
            <a:ext cx="9144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rot="16200000" flipH="1">
            <a:off x="1557822" y="5953021"/>
            <a:ext cx="1018403" cy="12975"/>
          </a:xfrm>
          <a:prstGeom prst="straightConnector1">
            <a:avLst/>
          </a:prstGeom>
          <a:ln w="31750">
            <a:solidFill>
              <a:srgbClr val="FFFF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109928" y="5722576"/>
            <a:ext cx="838297" cy="369332"/>
          </a:xfrm>
          <a:prstGeom prst="rect">
            <a:avLst/>
          </a:prstGeom>
          <a:noFill/>
        </p:spPr>
        <p:txBody>
          <a:bodyPr wrap="none" lIns="72000" rtlCol="0">
            <a:spAutoFit/>
          </a:bodyPr>
          <a:lstStyle/>
          <a:p>
            <a:r>
              <a:rPr lang="ru-RU" dirty="0">
                <a:solidFill>
                  <a:srgbClr val="FFFF00"/>
                </a:solidFill>
              </a:rPr>
              <a:t>70 см</a:t>
            </a:r>
          </a:p>
        </p:txBody>
      </p:sp>
      <p:pic>
        <p:nvPicPr>
          <p:cNvPr id="23559" name="Picture 7" descr="D:\Sh.Tilavov\Desktop\ЗУС 18.02.2025й\IMG_8800.JPG"/>
          <p:cNvPicPr>
            <a:picLocks noChangeAspect="1" noChangeArrowheads="1"/>
          </p:cNvPicPr>
          <p:nvPr/>
        </p:nvPicPr>
        <p:blipFill>
          <a:blip r:embed="rId4" cstate="print"/>
          <a:srcRect r="16840"/>
          <a:stretch>
            <a:fillRect/>
          </a:stretch>
        </p:blipFill>
        <p:spPr bwMode="auto">
          <a:xfrm>
            <a:off x="4581469" y="3556932"/>
            <a:ext cx="3263008" cy="3073394"/>
          </a:xfrm>
          <a:prstGeom prst="rect">
            <a:avLst/>
          </a:prstGeom>
          <a:noFill/>
        </p:spPr>
      </p:pic>
      <p:cxnSp>
        <p:nvCxnSpPr>
          <p:cNvPr id="34" name="Прямая соединительная линия 33"/>
          <p:cNvCxnSpPr/>
          <p:nvPr/>
        </p:nvCxnSpPr>
        <p:spPr>
          <a:xfrm flipV="1">
            <a:off x="1914623" y="5424283"/>
            <a:ext cx="304800" cy="8237"/>
          </a:xfrm>
          <a:prstGeom prst="line">
            <a:avLst/>
          </a:prstGeom>
          <a:ln w="222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/>
          <p:nvPr/>
        </p:nvCxnSpPr>
        <p:spPr>
          <a:xfrm flipV="1">
            <a:off x="1852531" y="6496047"/>
            <a:ext cx="416011" cy="12355"/>
          </a:xfrm>
          <a:prstGeom prst="line">
            <a:avLst/>
          </a:prstGeom>
          <a:ln w="222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16"/>
          <p:cNvSpPr/>
          <p:nvPr/>
        </p:nvSpPr>
        <p:spPr>
          <a:xfrm>
            <a:off x="1985378" y="4813525"/>
            <a:ext cx="1087395" cy="667265"/>
          </a:xfrm>
          <a:prstGeom prst="ellipse">
            <a:avLst/>
          </a:prstGeom>
          <a:noFill/>
          <a:ln w="222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DB35539-5881-42E4-BB2F-AC0D4A7898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567" y="3714018"/>
            <a:ext cx="3935795" cy="2916307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85117228-DE3F-41A2-9BE2-3BC06F6E2536}"/>
              </a:ext>
            </a:extLst>
          </p:cNvPr>
          <p:cNvSpPr/>
          <p:nvPr/>
        </p:nvSpPr>
        <p:spPr>
          <a:xfrm>
            <a:off x="279953" y="880880"/>
            <a:ext cx="77221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b="1" dirty="0">
                <a:solidFill>
                  <a:srgbClr val="FF0000"/>
                </a:solidFill>
              </a:rPr>
              <a:t>С-11.</a:t>
            </a:r>
            <a:r>
              <a:rPr lang="ru-RU" sz="1400" b="1" dirty="0">
                <a:solidFill>
                  <a:schemeClr val="bg1"/>
                </a:solidFill>
              </a:rPr>
              <a:t> Технологические площадки и переходы, лестничные марши (исправность, следы коррозии, ограждения, предупреждающие знаки).</a:t>
            </a:r>
          </a:p>
        </p:txBody>
      </p:sp>
    </p:spTree>
    <p:extLst>
      <p:ext uri="{BB962C8B-B14F-4D97-AF65-F5344CB8AC3E}">
        <p14:creationId xmlns:p14="http://schemas.microsoft.com/office/powerpoint/2010/main" val="2687544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AD0557-AC22-2BA1-0EFC-9EB7318035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7" y="0"/>
            <a:ext cx="1027089" cy="829159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8001158" y="1011971"/>
            <a:ext cx="0" cy="5740974"/>
          </a:xfrm>
          <a:prstGeom prst="line">
            <a:avLst/>
          </a:prstGeom>
          <a:ln>
            <a:solidFill>
              <a:schemeClr val="accent3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236250" y="1580882"/>
            <a:ext cx="7726025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</a:rPr>
              <a:t>При производстве строительных работ (бетонные работы) отсутствует временное ограждение (жесткое) по периметру фундамента. Высота перепада составляет более 1.5 м. </a:t>
            </a:r>
          </a:p>
          <a:p>
            <a:pPr algn="just">
              <a:tabLst>
                <a:tab pos="539750" algn="l"/>
              </a:tabLst>
            </a:pPr>
            <a:r>
              <a:rPr lang="ru-RU" sz="1200" b="1" dirty="0">
                <a:solidFill>
                  <a:schemeClr val="bg1"/>
                </a:solidFill>
              </a:rPr>
              <a:t>п.</a:t>
            </a:r>
            <a:r>
              <a:rPr lang="ru-RU" sz="1200" b="1" dirty="0"/>
              <a:t> </a:t>
            </a:r>
            <a:r>
              <a:rPr lang="ru-RU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 «Техника безопасности в строительстве» ШНК 3.01.02-23.</a:t>
            </a:r>
            <a:endParaRPr lang="ru-RU" sz="1200" dirty="0">
              <a:solidFill>
                <a:schemeClr val="bg1"/>
              </a:solidFill>
            </a:endParaRPr>
          </a:p>
          <a:p>
            <a:pPr algn="just"/>
            <a:r>
              <a:rPr lang="ru-RU" sz="1600" dirty="0">
                <a:solidFill>
                  <a:schemeClr val="accent4">
                    <a:lumMod val="50000"/>
                  </a:schemeClr>
                </a:solidFill>
                <a:cs typeface="Times New Roman" panose="02020603050405020304" pitchFamily="18" charset="0"/>
              </a:rPr>
              <a:t>Ответственное лицо: 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Начальник участка Хайдаров Ш.И. </a:t>
            </a:r>
            <a:r>
              <a:rPr lang="en-US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-</a:t>
            </a:r>
            <a:r>
              <a:rPr lang="ru-RU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объявлен выговор и лишен премии в размере 100% за февраль месяц.</a:t>
            </a:r>
            <a:endParaRPr lang="ru-RU" sz="1600" b="1" dirty="0">
              <a:solidFill>
                <a:srgbClr val="FFFF00"/>
              </a:solidFill>
            </a:endParaRP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57129" y="65806"/>
            <a:ext cx="108900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ГМЗ-7 (Объект Цех измельчения), СМУ «Зарафшан» ЗУС</a:t>
            </a:r>
          </a:p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Существенное нарушение</a:t>
            </a:r>
          </a:p>
          <a:p>
            <a:pPr algn="ctr"/>
            <a:endParaRPr lang="ru-RU" sz="2400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22FF0C6-CD85-4DCA-8098-372C9B0FD949}"/>
              </a:ext>
            </a:extLst>
          </p:cNvPr>
          <p:cNvSpPr/>
          <p:nvPr/>
        </p:nvSpPr>
        <p:spPr>
          <a:xfrm>
            <a:off x="8822348" y="970974"/>
            <a:ext cx="2600723" cy="392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ru-RU" b="1" dirty="0">
                <a:solidFill>
                  <a:schemeClr val="accent2"/>
                </a:solidFill>
                <a:latin typeface="Palatino Linotype" panose="02040502050505030304" pitchFamily="18" charset="0"/>
              </a:rPr>
              <a:t>Эффективные меры:</a:t>
            </a:r>
            <a:endParaRPr lang="ru-RU" b="1" dirty="0">
              <a:solidFill>
                <a:schemeClr val="accent2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EEE0BF4-4B44-4275-BFC4-EB1785CFB1DA}"/>
              </a:ext>
            </a:extLst>
          </p:cNvPr>
          <p:cNvSpPr/>
          <p:nvPr/>
        </p:nvSpPr>
        <p:spPr>
          <a:xfrm>
            <a:off x="7964741" y="1374634"/>
            <a:ext cx="400126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solidFill>
                  <a:schemeClr val="bg1"/>
                </a:solidFill>
              </a:rPr>
              <a:t>Немедленно</a:t>
            </a:r>
            <a:r>
              <a:rPr lang="ru-RU" dirty="0">
                <a:solidFill>
                  <a:schemeClr val="bg1"/>
                </a:solidFill>
              </a:rPr>
              <a:t> установить временное ограждение (жесткое) по периметру фундамента. </a:t>
            </a:r>
          </a:p>
          <a:p>
            <a:pPr algn="just"/>
            <a:r>
              <a:rPr lang="ru-RU" dirty="0">
                <a:solidFill>
                  <a:schemeClr val="bg1"/>
                </a:solidFill>
              </a:rPr>
              <a:t>Ответственным лицам на постоянной основе обеспечить безопасность ведения строительных работ.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65D9407-E571-4F4D-A2AE-16A63904233E}"/>
              </a:ext>
            </a:extLst>
          </p:cNvPr>
          <p:cNvSpPr/>
          <p:nvPr/>
        </p:nvSpPr>
        <p:spPr>
          <a:xfrm>
            <a:off x="8037576" y="3583956"/>
            <a:ext cx="3845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b="1" dirty="0">
                <a:solidFill>
                  <a:srgbClr val="92D050"/>
                </a:solidFill>
              </a:rPr>
              <a:t>Выполнено:  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36" y="3229761"/>
            <a:ext cx="4103671" cy="344787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051" y="3229761"/>
            <a:ext cx="3380084" cy="3447876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900C5C8-BF31-4757-84E8-6D00517624FF}"/>
              </a:ext>
            </a:extLst>
          </p:cNvPr>
          <p:cNvSpPr/>
          <p:nvPr/>
        </p:nvSpPr>
        <p:spPr>
          <a:xfrm>
            <a:off x="258328" y="937658"/>
            <a:ext cx="772215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b="1" dirty="0">
                <a:solidFill>
                  <a:srgbClr val="FF0000"/>
                </a:solidFill>
              </a:rPr>
              <a:t>I</a:t>
            </a:r>
            <a:r>
              <a:rPr lang="ru-RU" sz="1400" b="1" dirty="0">
                <a:solidFill>
                  <a:srgbClr val="FF0000"/>
                </a:solidFill>
              </a:rPr>
              <a:t>1-</a:t>
            </a:r>
            <a:r>
              <a:rPr lang="en-US" sz="1400" b="1" dirty="0">
                <a:solidFill>
                  <a:srgbClr val="FF0000"/>
                </a:solidFill>
              </a:rPr>
              <a:t>1</a:t>
            </a:r>
            <a:r>
              <a:rPr lang="ru-RU" sz="1400" b="1" dirty="0">
                <a:solidFill>
                  <a:srgbClr val="FF0000"/>
                </a:solidFill>
              </a:rPr>
              <a:t>.</a:t>
            </a:r>
            <a:r>
              <a:rPr lang="ru-RU" sz="1400" b="1" dirty="0">
                <a:solidFill>
                  <a:schemeClr val="bg1"/>
                </a:solidFill>
              </a:rPr>
              <a:t> Участок территории, на которой выполняются работы на высоте, огражден сигнальным ограждением. Проезд техники и проход персонала, не связанного с выполнением работ, исключён.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4FFA5DD-32EE-4DB0-BF36-02715F5092E4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07" y="3951215"/>
            <a:ext cx="3980263" cy="272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2374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0gDn1l7TlyrFhv1Bb7CD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Сектор">
  <a:themeElements>
    <a:clrScheme name="Сектор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Сектор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9770</TotalTime>
  <Words>2189</Words>
  <Application>Microsoft Office PowerPoint</Application>
  <PresentationFormat>Широкоэкранный</PresentationFormat>
  <Paragraphs>209</Paragraphs>
  <Slides>20</Slides>
  <Notes>3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7" baseType="lpstr">
      <vt:lpstr>Calibri</vt:lpstr>
      <vt:lpstr>Century Gothic</vt:lpstr>
      <vt:lpstr>Palatino Linotype</vt:lpstr>
      <vt:lpstr>Times New Roman</vt:lpstr>
      <vt:lpstr>Wingdings 3</vt:lpstr>
      <vt:lpstr>Сектор</vt:lpstr>
      <vt:lpstr>think-cell Slide</vt:lpstr>
      <vt:lpstr>Проверка по соблюдению требований безопасности труда по строительным объектам и подразделениям ЗУС             АО «НГМК»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 Р Е З Е Н Т А Ц И Я</dc:title>
  <dc:creator>Ozodjon E. Farmonov</dc:creator>
  <cp:lastModifiedBy>BA.Amindjanov</cp:lastModifiedBy>
  <cp:revision>1266</cp:revision>
  <cp:lastPrinted>2025-02-20T10:24:03Z</cp:lastPrinted>
  <dcterms:created xsi:type="dcterms:W3CDTF">2024-04-15T11:10:19Z</dcterms:created>
  <dcterms:modified xsi:type="dcterms:W3CDTF">2025-02-20T14:21:46Z</dcterms:modified>
</cp:coreProperties>
</file>